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2" r:id="rId1"/>
  </p:sldMasterIdLst>
  <p:notesMasterIdLst>
    <p:notesMasterId r:id="rId27"/>
  </p:notesMasterIdLst>
  <p:handoutMasterIdLst>
    <p:handoutMasterId r:id="rId28"/>
  </p:handoutMasterIdLst>
  <p:sldIdLst>
    <p:sldId id="321" r:id="rId2"/>
    <p:sldId id="363" r:id="rId3"/>
    <p:sldId id="391" r:id="rId4"/>
    <p:sldId id="409" r:id="rId5"/>
    <p:sldId id="410" r:id="rId6"/>
    <p:sldId id="390" r:id="rId7"/>
    <p:sldId id="420" r:id="rId8"/>
    <p:sldId id="412" r:id="rId9"/>
    <p:sldId id="421" r:id="rId10"/>
    <p:sldId id="411" r:id="rId11"/>
    <p:sldId id="422" r:id="rId12"/>
    <p:sldId id="413" r:id="rId13"/>
    <p:sldId id="414" r:id="rId14"/>
    <p:sldId id="415" r:id="rId15"/>
    <p:sldId id="423" r:id="rId16"/>
    <p:sldId id="416" r:id="rId17"/>
    <p:sldId id="424" r:id="rId18"/>
    <p:sldId id="417" r:id="rId19"/>
    <p:sldId id="425" r:id="rId20"/>
    <p:sldId id="418" r:id="rId21"/>
    <p:sldId id="426" r:id="rId22"/>
    <p:sldId id="419" r:id="rId23"/>
    <p:sldId id="427" r:id="rId24"/>
    <p:sldId id="428" r:id="rId25"/>
    <p:sldId id="403" r:id="rId26"/>
  </p:sldIdLst>
  <p:sldSz cx="12192000" cy="6858000"/>
  <p:notesSz cx="6858000" cy="9144000"/>
  <p:embeddedFontLst>
    <p:embeddedFont>
      <p:font typeface="Adobe Devanagari" panose="02040503050201020203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legoo" panose="02000000000000000000" pitchFamily="2" charset="0"/>
      <p:regular r:id="rId37"/>
    </p:embeddedFont>
    <p:embeddedFont>
      <p:font typeface="MS PGothic" panose="020B0600070205080204" pitchFamily="34" charset="-128"/>
      <p:regular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roxima Nova Rg" panose="02000506030000020004" pitchFamily="2" charset="0"/>
      <p:regular r:id="rId43"/>
      <p:bold r:id="rId44"/>
    </p:embeddedFont>
    <p:embeddedFont>
      <p:font typeface="Source Code Pro" panose="020B0509030403020204" pitchFamily="49" charset="0"/>
      <p:regular r:id="rId45"/>
      <p:bold r:id="rId46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Opening/Introduction" id="{65546F44-CF34-4738-A963-4E4BAB4FA140}">
          <p14:sldIdLst>
            <p14:sldId id="321"/>
            <p14:sldId id="363"/>
            <p14:sldId id="391"/>
            <p14:sldId id="409"/>
            <p14:sldId id="410"/>
          </p14:sldIdLst>
        </p14:section>
        <p14:section name="Executive" id="{371DC8A5-E119-4739-AA52-6F9AE7078828}">
          <p14:sldIdLst>
            <p14:sldId id="390"/>
            <p14:sldId id="420"/>
            <p14:sldId id="412"/>
            <p14:sldId id="421"/>
            <p14:sldId id="411"/>
            <p14:sldId id="422"/>
            <p14:sldId id="413"/>
            <p14:sldId id="414"/>
            <p14:sldId id="415"/>
            <p14:sldId id="423"/>
            <p14:sldId id="416"/>
            <p14:sldId id="424"/>
            <p14:sldId id="417"/>
            <p14:sldId id="425"/>
            <p14:sldId id="418"/>
            <p14:sldId id="426"/>
            <p14:sldId id="419"/>
            <p14:sldId id="427"/>
            <p14:sldId id="428"/>
            <p14:sldId id="403"/>
          </p14:sldIdLst>
        </p14:section>
        <p14:section name="Recommendations" id="{EA5FC531-41ED-4730-A925-46BCD52D795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dy Owens" initials="MO" lastIdx="7" clrIdx="0">
    <p:extLst>
      <p:ext uri="{19B8F6BF-5375-455C-9EA6-DF929625EA0E}">
        <p15:presenceInfo xmlns:p15="http://schemas.microsoft.com/office/powerpoint/2012/main" userId="Mandy Owen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8AC"/>
    <a:srgbClr val="000000"/>
    <a:srgbClr val="8A8AAC"/>
    <a:srgbClr val="434A51"/>
    <a:srgbClr val="D14126"/>
    <a:srgbClr val="D14026"/>
    <a:srgbClr val="FF0000"/>
    <a:srgbClr val="009B22"/>
    <a:srgbClr val="007CBF"/>
    <a:srgbClr val="FF5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49825" autoAdjust="0"/>
  </p:normalViewPr>
  <p:slideViewPr>
    <p:cSldViewPr snapToObjects="1">
      <p:cViewPr varScale="1">
        <p:scale>
          <a:sx n="57" d="100"/>
          <a:sy n="57" d="100"/>
        </p:scale>
        <p:origin x="261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8" d="100"/>
          <a:sy n="88" d="100"/>
        </p:scale>
        <p:origin x="3822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AF5325-5EBF-6140-BBD8-B6FCE7258149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D02A668-31D2-FC4F-BE01-66A451E9DA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59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38316F-4F8E-F54F-8B71-7700643493AC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535A769-81D0-F940-BC2A-243C9B37EE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880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83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Attack: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the algorithm to none in the header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modify the claims in the payload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the signature but leave the trailing dot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 if the application accepts it</a:t>
            </a: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7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attack also stems from the user’s ability to change the signing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may sign JWTs using the RS256 algorithm, which uses private and public RSA certificates to create and verify signatures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HS256 on the other hand, uses a shared password to create and verify signatures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the user can change the algorithm from RS256 to HS256, and also has access to the public key, then the user can create a JWT signature with the public key that the application uses to verify 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Requires that the user can access the public key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Sometimes users may be able to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+mn-cs"/>
              </a:rPr>
              <a:t>get the public key from a JavaScript script or from a mobile application.</a:t>
            </a:r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85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diagram of how it’s supposed to work. Just walk through it</a:t>
            </a:r>
            <a:endParaRPr lang="en-US" b="0" u="sng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12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diagram explains the attack. Just walk through it</a:t>
            </a:r>
            <a:endParaRPr lang="en-US" b="0" u="sng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34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kid (Key Identifier), the key is just the password used to create the signature. Except instead of a password, it’s a file. </a:t>
            </a: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7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this attack to work, we need to tell the application to use a key that we know the contents of 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if we’re dealing with a web application and we know, or can guess, the </a:t>
            </a:r>
            <a:r>
              <a:rPr lang="en-US" b="0" u="none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webroot</a:t>
            </a: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path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instance /</a:t>
            </a:r>
            <a:r>
              <a:rPr lang="en-US" b="0" u="none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</a:t>
            </a: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/www/html/robots.txt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this case, we can just download robots.txt and use it to sign the JWT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so easy if this is not the case. Most files are different from system to system and we need to sign the JWT with a file that is exactly the same as the file that the application will use to verify the signature, so we can’t use /etc/</a:t>
            </a:r>
            <a:r>
              <a:rPr lang="en-US" b="0" u="none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passwd</a:t>
            </a: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something like that</a:t>
            </a: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1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 walk through the diagram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u="none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info:</a:t>
            </a:r>
          </a:p>
          <a:p>
            <a:pPr marL="171450" marR="0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/etc/magic works together with the “file” command, to identify file types. You can enter additional patterns into /etc/magic to expand on the types of files that the “file” command recognizes. 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most systems, it’s empty except for some commented out information:</a:t>
            </a:r>
          </a:p>
          <a:p>
            <a:pPr marL="457200" marR="0" lvl="1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u="none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marR="0" lvl="1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Magic local data for file(1) command.</a:t>
            </a:r>
          </a:p>
          <a:p>
            <a:pPr marL="457200" marR="0" lvl="1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Insert here your local magic data. Format is described in magic(5).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u="none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you use skeleton  files for this purpose?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Skeleton files are used as templates for creating new users and their home directories, for example: /etc/</a:t>
            </a:r>
            <a:r>
              <a:rPr lang="en-US" b="0" u="none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skel</a:t>
            </a: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/.</a:t>
            </a:r>
            <a:r>
              <a:rPr lang="en-US" b="0" u="none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bash_logout</a:t>
            </a: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/etc/</a:t>
            </a:r>
            <a:r>
              <a:rPr lang="en-US" b="0" u="none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skel</a:t>
            </a: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/.</a:t>
            </a:r>
            <a:r>
              <a:rPr lang="en-US" b="0" u="none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bashrc</a:t>
            </a: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Sometimes they can work. I compared skeleton files between two Linux systems and they did not have the same number of skeleton files, nor were most of them the same size. Only /etc/</a:t>
            </a:r>
            <a:r>
              <a:rPr lang="en-US" b="0" u="none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skel</a:t>
            </a: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/.</a:t>
            </a:r>
            <a:r>
              <a:rPr lang="en-US" b="0" u="none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bash_logout</a:t>
            </a: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was identical between the two systems.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u="none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/bin/true?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output of /bin/true and /bin/false is the same between systems: 1 and 0, respectively. But it’s not the output that matters; it’s the file content of the executable. Looking at the file size of /bin/true and /bin/false on two different Linux systems, I found them to be different sizes. </a:t>
            </a: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Pretty much the same attack as the previous one, but with SQL injection. </a:t>
            </a:r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68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 walk through the diagram</a:t>
            </a: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83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endParaRPr lang="en-US" b="0" u="sng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3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83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 walk through the diagram</a:t>
            </a: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44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Always an option to try and </a:t>
            </a:r>
            <a:r>
              <a:rPr lang="en-US" b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buteforce</a:t>
            </a: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password used to generate signatures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Maybe the developers used a weak password because they didn’t fully understand the importance of protecting JWT integrity</a:t>
            </a:r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51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 walk through the diagram</a:t>
            </a: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81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9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2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62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 walk through the diagram</a:t>
            </a:r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7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JWTs have a header, a payload, and a signature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header and payload contain claims, in JSON format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header usually includes the type as JWT and the algorithm used to generate the signature.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payload can contain anything but usually has a username, some information on permissions, and may include a timestamp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signature is meant to protect the header and the payload from alteration.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generated by taking the header and base64 encoding it, taking the payload and base64 encoding it, separating them with a dot, and then hashing it with a password using the HMAC-SHA256 algorithm, although this is not the only algorithm that can be used to generate the signature.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resulting JWT is shown at the bottom, </a:t>
            </a:r>
            <a:r>
              <a:rPr lang="en-US" b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colorcoded</a:t>
            </a: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show the individual parts separated by dots. </a:t>
            </a:r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17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JWTs do not protect the confidentiality of information contained in the header or payload.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header and payload can be easily base64 decoded to retrieve the information in them, so they should never contain confidential information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security of JWTs comes from the signature, which should prevent users from modifying a JWT to contain claims other than what the authentication server assigned </a:t>
            </a:r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87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endParaRPr lang="en-US" b="0" u="sng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17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 walk through diagram</a:t>
            </a:r>
            <a:endParaRPr lang="en-US" b="0" u="sng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46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 notes: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end user should never be able to modify the algorithm used to sign the JWT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attacks stem from this vulnerability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u="none" baseline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u="non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first possible attack from allowing users to modify the signing algorithm is if it can be set to “None”</a:t>
            </a: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5A769-81D0-F940-BC2A-243C9B37EE7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9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1690" y="1143000"/>
            <a:ext cx="10670709" cy="2743200"/>
          </a:xfrm>
          <a:noFill/>
        </p:spPr>
        <p:txBody>
          <a:bodyPr anchor="b">
            <a:noAutofit/>
          </a:bodyPr>
          <a:lstStyle>
            <a:lvl1pPr algn="l">
              <a:lnSpc>
                <a:spcPct val="70000"/>
              </a:lnSpc>
              <a:defRPr sz="6600" b="1" spc="-15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Slide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691" y="3886200"/>
            <a:ext cx="10670708" cy="457200"/>
          </a:xfrm>
        </p:spPr>
        <p:txBody>
          <a:bodyPr>
            <a:noAutofit/>
          </a:bodyPr>
          <a:lstStyle>
            <a:lvl1pPr marL="0" indent="0" algn="l">
              <a:buNone/>
              <a:defRPr sz="1100" b="1" cap="all" spc="0" baseline="0">
                <a:solidFill>
                  <a:srgbClr val="A6A8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911691" y="4567194"/>
            <a:ext cx="6096000" cy="9144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logo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11691" y="6172200"/>
            <a:ext cx="2438400" cy="228600"/>
          </a:xfrm>
        </p:spPr>
        <p:txBody>
          <a:bodyPr>
            <a:noAutofit/>
          </a:bodyPr>
          <a:lstStyle>
            <a:lvl1pPr algn="l">
              <a:defRPr sz="1000">
                <a:solidFill>
                  <a:srgbClr val="949EA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86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4825" y="1600200"/>
            <a:ext cx="6405575" cy="457200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Chart goes here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 smtClean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315202" y="3886200"/>
            <a:ext cx="3657599" cy="228600"/>
          </a:xfrm>
        </p:spPr>
        <p:txBody>
          <a:bodyPr>
            <a:noAutofit/>
          </a:bodyPr>
          <a:lstStyle>
            <a:lvl1pPr algn="l">
              <a:defRPr sz="1200" b="1">
                <a:solidFill>
                  <a:schemeClr val="tx1"/>
                </a:solidFill>
                <a:latin typeface="+mj-lt"/>
              </a:defRPr>
            </a:lvl1pPr>
            <a:lvl2pPr>
              <a:defRPr sz="1200" b="1">
                <a:solidFill>
                  <a:srgbClr val="949EA4"/>
                </a:solidFill>
              </a:defRPr>
            </a:lvl2pPr>
            <a:lvl3pPr>
              <a:defRPr sz="1200" b="1">
                <a:solidFill>
                  <a:srgbClr val="949EA4"/>
                </a:solidFill>
              </a:defRPr>
            </a:lvl3pPr>
            <a:lvl4pPr>
              <a:defRPr sz="1200" b="1">
                <a:solidFill>
                  <a:srgbClr val="949EA4"/>
                </a:solidFill>
              </a:defRPr>
            </a:lvl4pPr>
            <a:lvl5pPr>
              <a:defRPr sz="1200" b="1">
                <a:solidFill>
                  <a:srgbClr val="949EA4"/>
                </a:solidFill>
              </a:defRPr>
            </a:lvl5pPr>
          </a:lstStyle>
          <a:p>
            <a:pPr lvl="0"/>
            <a:r>
              <a:rPr lang="en-US" dirty="0"/>
              <a:t>PERCENT DESCRIPTION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15201" y="2514600"/>
            <a:ext cx="3657603" cy="228600"/>
          </a:xfrm>
        </p:spPr>
        <p:txBody>
          <a:bodyPr>
            <a:noAutofit/>
          </a:bodyPr>
          <a:lstStyle>
            <a:lvl1pPr algn="l">
              <a:defRPr sz="1200" b="1">
                <a:solidFill>
                  <a:schemeClr val="tx1"/>
                </a:solidFill>
                <a:latin typeface="+mj-lt"/>
              </a:defRPr>
            </a:lvl1pPr>
            <a:lvl2pPr>
              <a:defRPr sz="1200" b="1">
                <a:solidFill>
                  <a:srgbClr val="949EA4"/>
                </a:solidFill>
              </a:defRPr>
            </a:lvl2pPr>
            <a:lvl3pPr>
              <a:defRPr sz="1200" b="1">
                <a:solidFill>
                  <a:srgbClr val="949EA4"/>
                </a:solidFill>
              </a:defRPr>
            </a:lvl3pPr>
            <a:lvl4pPr>
              <a:defRPr sz="1200" b="1">
                <a:solidFill>
                  <a:srgbClr val="949EA4"/>
                </a:solidFill>
              </a:defRPr>
            </a:lvl4pPr>
            <a:lvl5pPr>
              <a:defRPr sz="1200" b="1">
                <a:solidFill>
                  <a:srgbClr val="949EA4"/>
                </a:solidFill>
              </a:defRPr>
            </a:lvl5pPr>
          </a:lstStyle>
          <a:p>
            <a:pPr lvl="0"/>
            <a:r>
              <a:rPr lang="en-US" dirty="0"/>
              <a:t>PERCENT DESCRIPTION</a:t>
            </a:r>
          </a:p>
        </p:txBody>
      </p:sp>
      <p:sp>
        <p:nvSpPr>
          <p:cNvPr id="35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1600200"/>
            <a:ext cx="4267200" cy="914400"/>
          </a:xfrm>
        </p:spPr>
        <p:txBody>
          <a:bodyPr anchor="ctr">
            <a:noAutofit/>
          </a:bodyPr>
          <a:lstStyle>
            <a:lvl1pPr algn="l">
              <a:defRPr sz="7200">
                <a:solidFill>
                  <a:srgbClr val="434A51"/>
                </a:solidFill>
                <a:latin typeface="+mj-lt"/>
              </a:defRPr>
            </a:lvl1pPr>
            <a:lvl2pPr>
              <a:defRPr sz="9600">
                <a:solidFill>
                  <a:srgbClr val="949EA4"/>
                </a:solidFill>
              </a:defRPr>
            </a:lvl2pPr>
            <a:lvl3pPr>
              <a:defRPr sz="9600">
                <a:solidFill>
                  <a:srgbClr val="949EA4"/>
                </a:solidFill>
              </a:defRPr>
            </a:lvl3pPr>
            <a:lvl4pPr>
              <a:defRPr sz="9600">
                <a:solidFill>
                  <a:srgbClr val="949EA4"/>
                </a:solidFill>
              </a:defRPr>
            </a:lvl4pPr>
            <a:lvl5pPr>
              <a:defRPr sz="9600">
                <a:solidFill>
                  <a:srgbClr val="949EA4"/>
                </a:solidFill>
              </a:defRPr>
            </a:lvl5pPr>
          </a:lstStyle>
          <a:p>
            <a:pPr lvl="0"/>
            <a:r>
              <a:rPr lang="en-US" dirty="0"/>
              <a:t>XXX%</a:t>
            </a:r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7315200" y="2971800"/>
            <a:ext cx="4267200" cy="914400"/>
          </a:xfrm>
        </p:spPr>
        <p:txBody>
          <a:bodyPr anchor="ctr">
            <a:noAutofit/>
          </a:bodyPr>
          <a:lstStyle>
            <a:lvl1pPr algn="l">
              <a:defRPr sz="7200">
                <a:solidFill>
                  <a:srgbClr val="434A51"/>
                </a:solidFill>
                <a:latin typeface="+mj-lt"/>
              </a:defRPr>
            </a:lvl1pPr>
            <a:lvl2pPr>
              <a:defRPr sz="9600">
                <a:solidFill>
                  <a:srgbClr val="949EA4"/>
                </a:solidFill>
              </a:defRPr>
            </a:lvl2pPr>
            <a:lvl3pPr>
              <a:defRPr sz="9600">
                <a:solidFill>
                  <a:srgbClr val="949EA4"/>
                </a:solidFill>
              </a:defRPr>
            </a:lvl3pPr>
            <a:lvl4pPr>
              <a:defRPr sz="9600">
                <a:solidFill>
                  <a:srgbClr val="949EA4"/>
                </a:solidFill>
              </a:defRPr>
            </a:lvl4pPr>
            <a:lvl5pPr>
              <a:defRPr sz="9600">
                <a:solidFill>
                  <a:srgbClr val="949EA4"/>
                </a:solidFill>
              </a:defRPr>
            </a:lvl5pPr>
          </a:lstStyle>
          <a:p>
            <a:pPr lvl="0"/>
            <a:r>
              <a:rPr lang="en-US" dirty="0"/>
              <a:t>XXX%</a:t>
            </a:r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1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- no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438400" y="1600200"/>
            <a:ext cx="7315200" cy="457200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Chart goes here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 smtClean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821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/ Flowchart /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21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2557253" y="2841304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825502" y="2963569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1216857" y="2963569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idx="14"/>
          </p:nvPr>
        </p:nvSpPr>
        <p:spPr>
          <a:xfrm>
            <a:off x="1181100" y="2227454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3039927" y="2963569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431282" y="2963569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idx="17"/>
          </p:nvPr>
        </p:nvSpPr>
        <p:spPr>
          <a:xfrm>
            <a:off x="3395525" y="2227454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5234435" y="2963569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5625792" y="2963569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idx="20"/>
          </p:nvPr>
        </p:nvSpPr>
        <p:spPr>
          <a:xfrm>
            <a:off x="5590035" y="2227454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7445378" y="2963569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7836733" y="2963569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idx="23"/>
          </p:nvPr>
        </p:nvSpPr>
        <p:spPr>
          <a:xfrm>
            <a:off x="7800976" y="2227454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9652003" y="2963569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10043358" y="2963569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52" name="Picture Placeholder 2"/>
          <p:cNvSpPr>
            <a:spLocks noGrp="1"/>
          </p:cNvSpPr>
          <p:nvPr>
            <p:ph type="pic" idx="26"/>
          </p:nvPr>
        </p:nvSpPr>
        <p:spPr>
          <a:xfrm>
            <a:off x="10007601" y="2227454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3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9652003" y="5193002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54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10043358" y="5193002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idx="29"/>
          </p:nvPr>
        </p:nvSpPr>
        <p:spPr>
          <a:xfrm>
            <a:off x="10007601" y="4456887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Content Placeholder 2"/>
          <p:cNvSpPr>
            <a:spLocks noGrp="1"/>
          </p:cNvSpPr>
          <p:nvPr>
            <p:ph sz="half" idx="30" hasCustomPrompt="1"/>
          </p:nvPr>
        </p:nvSpPr>
        <p:spPr>
          <a:xfrm>
            <a:off x="7445378" y="5193002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57" name="Content Placeholder 2"/>
          <p:cNvSpPr>
            <a:spLocks noGrp="1"/>
          </p:cNvSpPr>
          <p:nvPr>
            <p:ph sz="half" idx="31" hasCustomPrompt="1"/>
          </p:nvPr>
        </p:nvSpPr>
        <p:spPr>
          <a:xfrm>
            <a:off x="7836733" y="5193002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58" name="Picture Placeholder 2"/>
          <p:cNvSpPr>
            <a:spLocks noGrp="1"/>
          </p:cNvSpPr>
          <p:nvPr>
            <p:ph type="pic" idx="32"/>
          </p:nvPr>
        </p:nvSpPr>
        <p:spPr>
          <a:xfrm>
            <a:off x="7800976" y="4456887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Content Placeholder 2"/>
          <p:cNvSpPr>
            <a:spLocks noGrp="1"/>
          </p:cNvSpPr>
          <p:nvPr>
            <p:ph sz="half" idx="33" hasCustomPrompt="1"/>
          </p:nvPr>
        </p:nvSpPr>
        <p:spPr>
          <a:xfrm>
            <a:off x="5234435" y="5193002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60" name="Content Placeholder 2"/>
          <p:cNvSpPr>
            <a:spLocks noGrp="1"/>
          </p:cNvSpPr>
          <p:nvPr>
            <p:ph sz="half" idx="34" hasCustomPrompt="1"/>
          </p:nvPr>
        </p:nvSpPr>
        <p:spPr>
          <a:xfrm>
            <a:off x="5625792" y="5193002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61" name="Picture Placeholder 2"/>
          <p:cNvSpPr>
            <a:spLocks noGrp="1"/>
          </p:cNvSpPr>
          <p:nvPr>
            <p:ph type="pic" idx="35"/>
          </p:nvPr>
        </p:nvSpPr>
        <p:spPr>
          <a:xfrm>
            <a:off x="5590035" y="4456887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Content Placeholder 2"/>
          <p:cNvSpPr>
            <a:spLocks noGrp="1"/>
          </p:cNvSpPr>
          <p:nvPr>
            <p:ph sz="half" idx="36" hasCustomPrompt="1"/>
          </p:nvPr>
        </p:nvSpPr>
        <p:spPr>
          <a:xfrm>
            <a:off x="3039927" y="5193002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63" name="Content Placeholder 2"/>
          <p:cNvSpPr>
            <a:spLocks noGrp="1"/>
          </p:cNvSpPr>
          <p:nvPr>
            <p:ph sz="half" idx="37" hasCustomPrompt="1"/>
          </p:nvPr>
        </p:nvSpPr>
        <p:spPr>
          <a:xfrm>
            <a:off x="3431282" y="5193002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64" name="Picture Placeholder 2"/>
          <p:cNvSpPr>
            <a:spLocks noGrp="1"/>
          </p:cNvSpPr>
          <p:nvPr>
            <p:ph type="pic" idx="38"/>
          </p:nvPr>
        </p:nvSpPr>
        <p:spPr>
          <a:xfrm>
            <a:off x="3395525" y="4456887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5" name="Content Placeholder 2"/>
          <p:cNvSpPr>
            <a:spLocks noGrp="1"/>
          </p:cNvSpPr>
          <p:nvPr>
            <p:ph sz="half" idx="39" hasCustomPrompt="1"/>
          </p:nvPr>
        </p:nvSpPr>
        <p:spPr>
          <a:xfrm>
            <a:off x="825499" y="5193002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sz="half" idx="40" hasCustomPrompt="1"/>
          </p:nvPr>
        </p:nvSpPr>
        <p:spPr>
          <a:xfrm>
            <a:off x="1216856" y="5193002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idx="41"/>
          </p:nvPr>
        </p:nvSpPr>
        <p:spPr>
          <a:xfrm>
            <a:off x="1181099" y="4456887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786028" y="2841304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992653" y="2841304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9221428" y="2841304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557253" y="5142687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786028" y="5142687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992653" y="5142687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9221428" y="5142687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/>
          <p:nvPr/>
        </p:nvCxnSpPr>
        <p:spPr>
          <a:xfrm rot="5400000">
            <a:off x="5822743" y="-456188"/>
            <a:ext cx="457616" cy="8826500"/>
          </a:xfrm>
          <a:prstGeom prst="bentConnector3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sz="1400" cap="all" baseline="0">
                <a:solidFill>
                  <a:srgbClr val="A6A8AC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79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80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+mj-lt"/>
              <a:cs typeface="Open Sans" panose="020B0606030504020204" pitchFamily="34" charset="0"/>
            </a:endParaRPr>
          </a:p>
        </p:txBody>
      </p:sp>
      <p:cxnSp>
        <p:nvCxnSpPr>
          <p:cNvPr id="77" name="Straight Arrow Connector 76"/>
          <p:cNvCxnSpPr/>
          <p:nvPr userDrawn="1"/>
        </p:nvCxnSpPr>
        <p:spPr>
          <a:xfrm>
            <a:off x="2557253" y="2841304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 userDrawn="1"/>
        </p:nvCxnSpPr>
        <p:spPr>
          <a:xfrm>
            <a:off x="4786028" y="2841304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 userDrawn="1"/>
        </p:nvCxnSpPr>
        <p:spPr>
          <a:xfrm>
            <a:off x="6992653" y="2841304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 userDrawn="1"/>
        </p:nvCxnSpPr>
        <p:spPr>
          <a:xfrm>
            <a:off x="9221428" y="2841304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 userDrawn="1"/>
        </p:nvCxnSpPr>
        <p:spPr>
          <a:xfrm>
            <a:off x="2557253" y="5142687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 userDrawn="1"/>
        </p:nvCxnSpPr>
        <p:spPr>
          <a:xfrm>
            <a:off x="4786028" y="5142687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 userDrawn="1"/>
        </p:nvCxnSpPr>
        <p:spPr>
          <a:xfrm>
            <a:off x="6992653" y="5142687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 userDrawn="1"/>
        </p:nvCxnSpPr>
        <p:spPr>
          <a:xfrm>
            <a:off x="9221428" y="5142687"/>
            <a:ext cx="361569" cy="0"/>
          </a:xfrm>
          <a:prstGeom prst="straightConnector1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/>
          <p:nvPr userDrawn="1"/>
        </p:nvCxnSpPr>
        <p:spPr>
          <a:xfrm rot="5400000">
            <a:off x="5822743" y="-456188"/>
            <a:ext cx="457616" cy="8826500"/>
          </a:xfrm>
          <a:prstGeom prst="bentConnector3">
            <a:avLst/>
          </a:prstGeom>
          <a:ln w="12700" cmpd="sng">
            <a:solidFill>
              <a:srgbClr val="B8BEC3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5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Chart - no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2557253" y="2841304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825502" y="2963569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1216857" y="2963569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idx="14"/>
          </p:nvPr>
        </p:nvSpPr>
        <p:spPr>
          <a:xfrm>
            <a:off x="1181100" y="2227454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3039927" y="2963569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431282" y="2963569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idx="17"/>
          </p:nvPr>
        </p:nvSpPr>
        <p:spPr>
          <a:xfrm>
            <a:off x="3395525" y="2227454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5234435" y="2963569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5625792" y="2963569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idx="20"/>
          </p:nvPr>
        </p:nvSpPr>
        <p:spPr>
          <a:xfrm>
            <a:off x="5590035" y="2227454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7445378" y="2963569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7836733" y="2963569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idx="23"/>
          </p:nvPr>
        </p:nvSpPr>
        <p:spPr>
          <a:xfrm>
            <a:off x="7800976" y="2227454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9652003" y="2963569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10043358" y="2963569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52" name="Picture Placeholder 2"/>
          <p:cNvSpPr>
            <a:spLocks noGrp="1"/>
          </p:cNvSpPr>
          <p:nvPr>
            <p:ph type="pic" idx="26"/>
          </p:nvPr>
        </p:nvSpPr>
        <p:spPr>
          <a:xfrm>
            <a:off x="10007601" y="2227454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3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9652003" y="5193002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54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10043358" y="5193002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idx="29"/>
          </p:nvPr>
        </p:nvSpPr>
        <p:spPr>
          <a:xfrm>
            <a:off x="10007601" y="4456887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Content Placeholder 2"/>
          <p:cNvSpPr>
            <a:spLocks noGrp="1"/>
          </p:cNvSpPr>
          <p:nvPr>
            <p:ph sz="half" idx="30" hasCustomPrompt="1"/>
          </p:nvPr>
        </p:nvSpPr>
        <p:spPr>
          <a:xfrm>
            <a:off x="7445378" y="5193002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57" name="Content Placeholder 2"/>
          <p:cNvSpPr>
            <a:spLocks noGrp="1"/>
          </p:cNvSpPr>
          <p:nvPr>
            <p:ph sz="half" idx="31" hasCustomPrompt="1"/>
          </p:nvPr>
        </p:nvSpPr>
        <p:spPr>
          <a:xfrm>
            <a:off x="7836733" y="5193002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58" name="Picture Placeholder 2"/>
          <p:cNvSpPr>
            <a:spLocks noGrp="1"/>
          </p:cNvSpPr>
          <p:nvPr>
            <p:ph type="pic" idx="32"/>
          </p:nvPr>
        </p:nvSpPr>
        <p:spPr>
          <a:xfrm>
            <a:off x="7800976" y="4456887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Content Placeholder 2"/>
          <p:cNvSpPr>
            <a:spLocks noGrp="1"/>
          </p:cNvSpPr>
          <p:nvPr>
            <p:ph sz="half" idx="33" hasCustomPrompt="1"/>
          </p:nvPr>
        </p:nvSpPr>
        <p:spPr>
          <a:xfrm>
            <a:off x="5234435" y="5193002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60" name="Content Placeholder 2"/>
          <p:cNvSpPr>
            <a:spLocks noGrp="1"/>
          </p:cNvSpPr>
          <p:nvPr>
            <p:ph sz="half" idx="34" hasCustomPrompt="1"/>
          </p:nvPr>
        </p:nvSpPr>
        <p:spPr>
          <a:xfrm>
            <a:off x="5625792" y="5193002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61" name="Picture Placeholder 2"/>
          <p:cNvSpPr>
            <a:spLocks noGrp="1"/>
          </p:cNvSpPr>
          <p:nvPr>
            <p:ph type="pic" idx="35"/>
          </p:nvPr>
        </p:nvSpPr>
        <p:spPr>
          <a:xfrm>
            <a:off x="5590035" y="4456887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Content Placeholder 2"/>
          <p:cNvSpPr>
            <a:spLocks noGrp="1"/>
          </p:cNvSpPr>
          <p:nvPr>
            <p:ph sz="half" idx="36" hasCustomPrompt="1"/>
          </p:nvPr>
        </p:nvSpPr>
        <p:spPr>
          <a:xfrm>
            <a:off x="3039927" y="5193002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63" name="Content Placeholder 2"/>
          <p:cNvSpPr>
            <a:spLocks noGrp="1"/>
          </p:cNvSpPr>
          <p:nvPr>
            <p:ph sz="half" idx="37" hasCustomPrompt="1"/>
          </p:nvPr>
        </p:nvSpPr>
        <p:spPr>
          <a:xfrm>
            <a:off x="3431282" y="5193002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64" name="Picture Placeholder 2"/>
          <p:cNvSpPr>
            <a:spLocks noGrp="1"/>
          </p:cNvSpPr>
          <p:nvPr>
            <p:ph type="pic" idx="38"/>
          </p:nvPr>
        </p:nvSpPr>
        <p:spPr>
          <a:xfrm>
            <a:off x="3395525" y="4456887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5" name="Content Placeholder 2"/>
          <p:cNvSpPr>
            <a:spLocks noGrp="1"/>
          </p:cNvSpPr>
          <p:nvPr>
            <p:ph sz="half" idx="39" hasCustomPrompt="1"/>
          </p:nvPr>
        </p:nvSpPr>
        <p:spPr>
          <a:xfrm>
            <a:off x="825499" y="5193002"/>
            <a:ext cx="549468" cy="677837"/>
          </a:xfrm>
        </p:spPr>
        <p:txBody>
          <a:bodyPr>
            <a:normAutofit/>
          </a:bodyPr>
          <a:lstStyle>
            <a:lvl1pPr marL="0" marR="0" indent="0" algn="ctr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200" b="1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sz="half" idx="40" hasCustomPrompt="1"/>
          </p:nvPr>
        </p:nvSpPr>
        <p:spPr>
          <a:xfrm>
            <a:off x="1216856" y="5193002"/>
            <a:ext cx="1191913" cy="677837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100" b="0" i="0" baseline="0">
                <a:solidFill>
                  <a:schemeClr val="tx2"/>
                </a:solidFill>
                <a:latin typeface="+mj-lt"/>
                <a:cs typeface="Proxima Nova Rg" panose="02000506030000020004" pitchFamily="2" charset="0"/>
              </a:defRPr>
            </a:lvl1pPr>
            <a:lvl2pPr marL="0" indent="0">
              <a:buNone/>
              <a:defRPr sz="1600"/>
            </a:lvl2pPr>
            <a:lvl3pPr marL="274637" indent="0">
              <a:buNone/>
              <a:defRPr sz="1600"/>
            </a:lvl3pPr>
            <a:lvl4pPr marL="503237" indent="0">
              <a:buNone/>
              <a:defRPr sz="1600"/>
            </a:lvl4pPr>
            <a:lvl5pPr marL="685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Description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idx="41"/>
          </p:nvPr>
        </p:nvSpPr>
        <p:spPr>
          <a:xfrm>
            <a:off x="1181099" y="4456887"/>
            <a:ext cx="914400" cy="685800"/>
          </a:xfrm>
        </p:spPr>
        <p:txBody>
          <a:bodyPr>
            <a:noAutofit/>
          </a:bodyPr>
          <a:lstStyle>
            <a:lvl1pPr marL="0" indent="0">
              <a:buNone/>
              <a:defRPr sz="6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786028" y="2841304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992653" y="2841304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9221428" y="2841304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557253" y="5142687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786028" y="5142687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992653" y="5142687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9221428" y="5142687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/>
          <p:nvPr/>
        </p:nvCxnSpPr>
        <p:spPr>
          <a:xfrm rot="5400000">
            <a:off x="5822743" y="-456188"/>
            <a:ext cx="457616" cy="8826500"/>
          </a:xfrm>
          <a:prstGeom prst="bentConnector3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sz="1400" cap="all" baseline="0">
                <a:solidFill>
                  <a:srgbClr val="A6A8AC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79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80" name="Text Placeholder 9"/>
          <p:cNvSpPr txBox="1">
            <a:spLocks/>
          </p:cNvSpPr>
          <p:nvPr userDrawn="1"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+mj-lt"/>
              <a:cs typeface="Open Sans" panose="020B0606030504020204" pitchFamily="34" charset="0"/>
            </a:endParaRPr>
          </a:p>
        </p:txBody>
      </p:sp>
      <p:cxnSp>
        <p:nvCxnSpPr>
          <p:cNvPr id="77" name="Straight Arrow Connector 76"/>
          <p:cNvCxnSpPr/>
          <p:nvPr userDrawn="1"/>
        </p:nvCxnSpPr>
        <p:spPr>
          <a:xfrm>
            <a:off x="2557253" y="2841304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 userDrawn="1"/>
        </p:nvCxnSpPr>
        <p:spPr>
          <a:xfrm>
            <a:off x="4786028" y="2841304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 userDrawn="1"/>
        </p:nvCxnSpPr>
        <p:spPr>
          <a:xfrm>
            <a:off x="6992653" y="2841304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 userDrawn="1"/>
        </p:nvCxnSpPr>
        <p:spPr>
          <a:xfrm>
            <a:off x="9221428" y="2841304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 userDrawn="1"/>
        </p:nvCxnSpPr>
        <p:spPr>
          <a:xfrm>
            <a:off x="2557253" y="5142687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 userDrawn="1"/>
        </p:nvCxnSpPr>
        <p:spPr>
          <a:xfrm>
            <a:off x="4786028" y="5142687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 userDrawn="1"/>
        </p:nvCxnSpPr>
        <p:spPr>
          <a:xfrm>
            <a:off x="6992653" y="5142687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 userDrawn="1"/>
        </p:nvCxnSpPr>
        <p:spPr>
          <a:xfrm>
            <a:off x="9221428" y="5142687"/>
            <a:ext cx="361569" cy="0"/>
          </a:xfrm>
          <a:prstGeom prst="straightConnector1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/>
          <p:nvPr userDrawn="1"/>
        </p:nvCxnSpPr>
        <p:spPr>
          <a:xfrm rot="5400000">
            <a:off x="5822743" y="-456188"/>
            <a:ext cx="457616" cy="8826500"/>
          </a:xfrm>
          <a:prstGeom prst="bentConnector3">
            <a:avLst/>
          </a:prstGeom>
          <a:ln w="12700" cmpd="sng">
            <a:solidFill>
              <a:srgbClr val="D1402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902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RL /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sz="1400" cap="all" baseline="0">
                <a:solidFill>
                  <a:srgbClr val="A6A8AC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THINGS</a:t>
            </a:r>
          </a:p>
        </p:txBody>
      </p:sp>
      <p:sp>
        <p:nvSpPr>
          <p:cNvPr id="79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8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3875" y="1602574"/>
            <a:ext cx="10958525" cy="4569629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 b="0">
                <a:solidFill>
                  <a:schemeClr val="tx1"/>
                </a:solidFill>
                <a:latin typeface="+mj-lt"/>
                <a:cs typeface="Courier New"/>
              </a:defRPr>
            </a:lvl1pPr>
            <a:lvl2pPr>
              <a:defRPr sz="2400">
                <a:latin typeface="Courier"/>
                <a:cs typeface="Courier"/>
              </a:defRPr>
            </a:lvl2pPr>
            <a:lvl3pPr>
              <a:defRPr sz="2400">
                <a:latin typeface="Courier"/>
                <a:cs typeface="Courier"/>
              </a:defRPr>
            </a:lvl3pPr>
            <a:lvl4pPr>
              <a:defRPr sz="2400">
                <a:latin typeface="Courier"/>
                <a:cs typeface="Courier"/>
              </a:defRPr>
            </a:lvl4pPr>
            <a:lvl5pPr>
              <a:defRPr sz="2400">
                <a:latin typeface="Courier"/>
                <a:cs typeface="Courier"/>
              </a:defRPr>
            </a:lvl5pPr>
          </a:lstStyle>
          <a:p>
            <a:pPr lvl="0"/>
            <a:r>
              <a:rPr lang="en-US" dirty="0"/>
              <a:t>This is where some sweet, sweet code is </a:t>
            </a:r>
            <a:r>
              <a:rPr lang="en-US" dirty="0" err="1"/>
              <a:t>gonna</a:t>
            </a:r>
            <a:r>
              <a:rPr lang="en-US" dirty="0"/>
              <a:t> go.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latin typeface="Source Code Pro" pitchFamily="49" charset="0"/>
              </a:rPr>
              <a:t>http://www.vuln.com/</a:t>
            </a:r>
            <a:r>
              <a:rPr lang="en-US" dirty="0" err="1">
                <a:latin typeface="Source Code Pro" pitchFamily="49" charset="0"/>
              </a:rPr>
              <a:t>download.php?file</a:t>
            </a:r>
            <a:r>
              <a:rPr lang="en-US" dirty="0">
                <a:latin typeface="Source Code Pro" pitchFamily="49" charset="0"/>
              </a:rPr>
              <a:t>=</a:t>
            </a:r>
            <a:r>
              <a:rPr lang="en-US" b="1" dirty="0">
                <a:latin typeface="Source Code Pro" pitchFamily="49" charset="0"/>
              </a:rPr>
              <a:t>50’ UNION SELECT ‘1’,’0’,’AAA’,</a:t>
            </a:r>
            <a:r>
              <a:rPr lang="en-US" b="1" dirty="0">
                <a:solidFill>
                  <a:schemeClr val="accent5"/>
                </a:solidFill>
                <a:latin typeface="Source Code Pro" pitchFamily="49" charset="0"/>
              </a:rPr>
              <a:t>(SELECT </a:t>
            </a:r>
            <a:r>
              <a:rPr lang="en-US" b="1" dirty="0" err="1">
                <a:solidFill>
                  <a:schemeClr val="accent5"/>
                </a:solidFill>
                <a:latin typeface="Source Code Pro" pitchFamily="49" charset="0"/>
              </a:rPr>
              <a:t>concat</a:t>
            </a:r>
            <a:r>
              <a:rPr lang="en-US" b="1" dirty="0">
                <a:solidFill>
                  <a:schemeClr val="accent5"/>
                </a:solidFill>
                <a:latin typeface="Source Code Pro" pitchFamily="49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Source Code Pro" pitchFamily="49" charset="0"/>
              </a:rPr>
              <a:t>email,’:’,password</a:t>
            </a:r>
            <a:r>
              <a:rPr lang="en-US" b="1" dirty="0">
                <a:solidFill>
                  <a:schemeClr val="accent5"/>
                </a:solidFill>
                <a:latin typeface="Source Code Pro" pitchFamily="49" charset="0"/>
              </a:rPr>
              <a:t>) FROM </a:t>
            </a:r>
            <a:r>
              <a:rPr lang="en-US" b="1" dirty="0" err="1">
                <a:solidFill>
                  <a:schemeClr val="accent5"/>
                </a:solidFill>
                <a:latin typeface="Source Code Pro" pitchFamily="49" charset="0"/>
              </a:rPr>
              <a:t>db.users</a:t>
            </a:r>
            <a:r>
              <a:rPr lang="en-US" b="1" dirty="0">
                <a:solidFill>
                  <a:schemeClr val="accent5"/>
                </a:solidFill>
                <a:latin typeface="Source Code Pro" pitchFamily="49" charset="0"/>
              </a:rPr>
              <a:t> WHERE email like ‘%vuln.com%’ limit 0,1)</a:t>
            </a:r>
            <a:r>
              <a:rPr lang="en-US" b="1" dirty="0">
                <a:latin typeface="Source Code Pro" pitchFamily="49" charset="0"/>
              </a:rPr>
              <a:t>,’CCC’,’DDD’,’EEE</a:t>
            </a:r>
          </a:p>
          <a:p>
            <a:pPr lvl="0"/>
            <a:endParaRPr lang="en-US" dirty="0"/>
          </a:p>
        </p:txBody>
      </p:sp>
      <p:sp>
        <p:nvSpPr>
          <p:cNvPr id="7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33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Box w/ Large Number Callout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 smtClean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15201" y="2651760"/>
            <a:ext cx="3657603" cy="228600"/>
          </a:xfrm>
        </p:spPr>
        <p:txBody>
          <a:bodyPr>
            <a:noAutofit/>
          </a:bodyPr>
          <a:lstStyle>
            <a:lvl1pPr algn="l">
              <a:defRPr sz="1200" b="1">
                <a:solidFill>
                  <a:schemeClr val="tx1"/>
                </a:solidFill>
                <a:latin typeface="+mj-lt"/>
              </a:defRPr>
            </a:lvl1pPr>
            <a:lvl2pPr>
              <a:defRPr sz="1200" b="1">
                <a:solidFill>
                  <a:srgbClr val="949EA4"/>
                </a:solidFill>
              </a:defRPr>
            </a:lvl2pPr>
            <a:lvl3pPr>
              <a:defRPr sz="1200" b="1">
                <a:solidFill>
                  <a:srgbClr val="949EA4"/>
                </a:solidFill>
              </a:defRPr>
            </a:lvl3pPr>
            <a:lvl4pPr>
              <a:defRPr sz="1200" b="1">
                <a:solidFill>
                  <a:srgbClr val="949EA4"/>
                </a:solidFill>
              </a:defRPr>
            </a:lvl4pPr>
            <a:lvl5pPr>
              <a:defRPr sz="1200" b="1">
                <a:solidFill>
                  <a:srgbClr val="949EA4"/>
                </a:solidFill>
              </a:defRPr>
            </a:lvl5pPr>
          </a:lstStyle>
          <a:p>
            <a:pPr lvl="0"/>
            <a:r>
              <a:rPr lang="en-US" dirty="0"/>
              <a:t>PERCENT DESCRIPTION</a:t>
            </a:r>
          </a:p>
        </p:txBody>
      </p:sp>
      <p:sp>
        <p:nvSpPr>
          <p:cNvPr id="35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1600200"/>
            <a:ext cx="4267200" cy="914400"/>
          </a:xfrm>
        </p:spPr>
        <p:txBody>
          <a:bodyPr anchor="t">
            <a:noAutofit/>
          </a:bodyPr>
          <a:lstStyle>
            <a:lvl1pPr algn="l">
              <a:defRPr sz="7200">
                <a:solidFill>
                  <a:srgbClr val="434A51"/>
                </a:solidFill>
                <a:latin typeface="+mj-lt"/>
              </a:defRPr>
            </a:lvl1pPr>
            <a:lvl2pPr>
              <a:defRPr sz="9600">
                <a:solidFill>
                  <a:srgbClr val="949EA4"/>
                </a:solidFill>
              </a:defRPr>
            </a:lvl2pPr>
            <a:lvl3pPr>
              <a:defRPr sz="9600">
                <a:solidFill>
                  <a:srgbClr val="949EA4"/>
                </a:solidFill>
              </a:defRPr>
            </a:lvl3pPr>
            <a:lvl4pPr>
              <a:defRPr sz="9600">
                <a:solidFill>
                  <a:srgbClr val="949EA4"/>
                </a:solidFill>
              </a:defRPr>
            </a:lvl4pPr>
            <a:lvl5pPr>
              <a:defRPr sz="9600">
                <a:solidFill>
                  <a:srgbClr val="949EA4"/>
                </a:solidFill>
              </a:defRPr>
            </a:lvl5pPr>
          </a:lstStyle>
          <a:p>
            <a:pPr lvl="0"/>
            <a:r>
              <a:rPr lang="en-US" dirty="0"/>
              <a:t>XXX%</a:t>
            </a:r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4419" y="456028"/>
            <a:ext cx="11125199" cy="43424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23874" y="1600200"/>
            <a:ext cx="6386525" cy="4572000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74242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Box w/ Large Number Call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 smtClean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12720" y="2651760"/>
            <a:ext cx="3657603" cy="228600"/>
          </a:xfrm>
        </p:spPr>
        <p:txBody>
          <a:bodyPr>
            <a:noAutofit/>
          </a:bodyPr>
          <a:lstStyle>
            <a:lvl1pPr algn="l">
              <a:defRPr sz="1200" b="1" cap="all" baseline="0">
                <a:solidFill>
                  <a:srgbClr val="949EA4"/>
                </a:solidFill>
                <a:latin typeface="+mj-lt"/>
              </a:defRPr>
            </a:lvl1pPr>
            <a:lvl2pPr>
              <a:defRPr sz="1200" b="1">
                <a:solidFill>
                  <a:srgbClr val="949EA4"/>
                </a:solidFill>
              </a:defRPr>
            </a:lvl2pPr>
            <a:lvl3pPr>
              <a:defRPr sz="1200" b="1">
                <a:solidFill>
                  <a:srgbClr val="949EA4"/>
                </a:solidFill>
              </a:defRPr>
            </a:lvl3pPr>
            <a:lvl4pPr>
              <a:defRPr sz="1200" b="1">
                <a:solidFill>
                  <a:srgbClr val="949EA4"/>
                </a:solidFill>
              </a:defRPr>
            </a:lvl4pPr>
            <a:lvl5pPr>
              <a:defRPr sz="1200" b="1">
                <a:solidFill>
                  <a:srgbClr val="949EA4"/>
                </a:solidFill>
              </a:defRPr>
            </a:lvl5pPr>
          </a:lstStyle>
          <a:p>
            <a:pPr lvl="0"/>
            <a:r>
              <a:rPr lang="en-US" dirty="0"/>
              <a:t>PERCENT DESCRIPTION</a:t>
            </a:r>
          </a:p>
        </p:txBody>
      </p:sp>
      <p:sp>
        <p:nvSpPr>
          <p:cNvPr id="35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1600200"/>
            <a:ext cx="4267200" cy="914400"/>
          </a:xfrm>
        </p:spPr>
        <p:txBody>
          <a:bodyPr anchor="t">
            <a:noAutofit/>
          </a:bodyPr>
          <a:lstStyle>
            <a:lvl1pPr algn="l"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>
              <a:defRPr sz="9600">
                <a:solidFill>
                  <a:srgbClr val="949EA4"/>
                </a:solidFill>
              </a:defRPr>
            </a:lvl2pPr>
            <a:lvl3pPr>
              <a:defRPr sz="9600">
                <a:solidFill>
                  <a:srgbClr val="949EA4"/>
                </a:solidFill>
              </a:defRPr>
            </a:lvl3pPr>
            <a:lvl4pPr>
              <a:defRPr sz="9600">
                <a:solidFill>
                  <a:srgbClr val="949EA4"/>
                </a:solidFill>
              </a:defRPr>
            </a:lvl4pPr>
            <a:lvl5pPr>
              <a:defRPr sz="9600">
                <a:solidFill>
                  <a:srgbClr val="949EA4"/>
                </a:solidFill>
              </a:defRPr>
            </a:lvl5pPr>
          </a:lstStyle>
          <a:p>
            <a:pPr lvl="0"/>
            <a:r>
              <a:rPr lang="en-US" dirty="0"/>
              <a:t>XXX%</a:t>
            </a:r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4419" y="456028"/>
            <a:ext cx="11125199" cy="43424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05368" y="1600200"/>
            <a:ext cx="6405031" cy="4572000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>
                <a:solidFill>
                  <a:srgbClr val="A6A8AC"/>
                </a:solidFill>
                <a:latin typeface="+mj-lt"/>
              </a:defRPr>
            </a:lvl1pPr>
            <a:lvl2pPr>
              <a:defRPr>
                <a:solidFill>
                  <a:srgbClr val="A6A8AC"/>
                </a:solidFill>
                <a:latin typeface="+mj-lt"/>
              </a:defRPr>
            </a:lvl2pPr>
            <a:lvl3pPr>
              <a:defRPr>
                <a:solidFill>
                  <a:srgbClr val="A6A8AC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4954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 Dar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74" y="1602574"/>
            <a:ext cx="10958525" cy="4569629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6A8AC"/>
                </a:solidFill>
                <a:latin typeface="+mj-lt"/>
                <a:cs typeface="Proxima Nova Rg" panose="02000506030000020004" pitchFamily="2" charset="0"/>
              </a:defRPr>
            </a:lvl1pPr>
            <a:lvl2pPr marL="342900" indent="-342900">
              <a:buClrTx/>
              <a:buFont typeface="Arial" panose="020B0604020202020204" pitchFamily="34" charset="0"/>
              <a:buChar char="•"/>
              <a:defRPr sz="2000">
                <a:solidFill>
                  <a:srgbClr val="A6A8AC"/>
                </a:solidFill>
                <a:latin typeface="+mj-lt"/>
                <a:cs typeface="Proxima Nova Rg" panose="02000506030000020004" pitchFamily="2" charset="0"/>
              </a:defRPr>
            </a:lvl2pPr>
            <a:lvl3pPr marL="560387" indent="-285750">
              <a:buFont typeface="Arial" panose="020B0604020202020204" pitchFamily="34" charset="0"/>
              <a:buChar char="•"/>
              <a:tabLst>
                <a:tab pos="2173288" algn="l"/>
              </a:tabLst>
              <a:defRPr sz="1600">
                <a:solidFill>
                  <a:srgbClr val="A6A8AC"/>
                </a:solidFill>
                <a:latin typeface="+mj-lt"/>
                <a:cs typeface="Proxima Nova Rg" panose="02000506030000020004" pitchFamily="2" charset="0"/>
              </a:defRPr>
            </a:lvl3pPr>
            <a:lvl4pPr>
              <a:defRPr sz="1200">
                <a:solidFill>
                  <a:schemeClr val="accent3"/>
                </a:solidFill>
                <a:latin typeface="Proxima Nova Regular"/>
                <a:cs typeface="Proxima Nova Regular"/>
              </a:defRPr>
            </a:lvl4pPr>
            <a:lvl5pPr>
              <a:defRPr sz="1400">
                <a:solidFill>
                  <a:schemeClr val="accent3"/>
                </a:solidFill>
                <a:latin typeface="Proxima Nova Regular"/>
                <a:cs typeface="Proxima Nova Regular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sz="1400" cap="all" baseline="0">
                <a:solidFill>
                  <a:srgbClr val="A6A8AC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9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6A8AC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6A8AC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9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Dar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9739905" cy="4572000"/>
          </a:xfrm>
        </p:spPr>
        <p:txBody>
          <a:bodyPr anchor="b"/>
          <a:lstStyle>
            <a:lvl1pPr algn="l">
              <a:lnSpc>
                <a:spcPct val="80000"/>
              </a:lnSpc>
              <a:defRPr sz="5400" b="1" cap="none">
                <a:solidFill>
                  <a:schemeClr val="bg1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080000" y="5257800"/>
            <a:ext cx="5269505" cy="367654"/>
          </a:xfrm>
        </p:spPr>
        <p:txBody>
          <a:bodyPr anchor="t"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6A8AC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6A8AC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3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74" y="1600200"/>
            <a:ext cx="10958525" cy="4589610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  <a:lvl2pPr marL="342900" indent="-342900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+mj-lt"/>
              </a:defRPr>
            </a:lvl2pPr>
            <a:lvl3pPr marL="560387" indent="-285750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j-lt"/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1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sz="1400" cap="all" baseline="0">
                <a:solidFill>
                  <a:srgbClr val="A6A8AC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Slides Title Style</a:t>
            </a:r>
          </a:p>
        </p:txBody>
      </p:sp>
      <p:sp>
        <p:nvSpPr>
          <p:cNvPr id="7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  <p:sp>
        <p:nvSpPr>
          <p:cNvPr id="9" name="Text Placeholder 9"/>
          <p:cNvSpPr txBox="1">
            <a:spLocks/>
          </p:cNvSpPr>
          <p:nvPr userDrawn="1"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b="0" smtClean="0">
                <a:solidFill>
                  <a:srgbClr val="ADAEAF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b="0" dirty="0">
              <a:solidFill>
                <a:srgbClr val="ADAEAF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6414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95325"/>
            <a:ext cx="9739905" cy="4572000"/>
          </a:xfrm>
        </p:spPr>
        <p:txBody>
          <a:bodyPr anchor="b"/>
          <a:lstStyle>
            <a:lvl1pPr algn="l">
              <a:lnSpc>
                <a:spcPct val="80000"/>
              </a:lnSpc>
              <a:defRPr sz="5400" b="1" cap="none">
                <a:solidFill>
                  <a:srgbClr val="434A51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5080000" y="5267325"/>
            <a:ext cx="5269505" cy="367654"/>
          </a:xfrm>
        </p:spPr>
        <p:txBody>
          <a:bodyPr anchor="t"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93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ransi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43403"/>
            <a:ext cx="5269505" cy="1049295"/>
          </a:xfrm>
        </p:spPr>
        <p:txBody>
          <a:bodyPr anchor="b" anchorCtr="0"/>
          <a:lstStyle>
            <a:lvl1pPr algn="l">
              <a:lnSpc>
                <a:spcPct val="80000"/>
              </a:lnSpc>
              <a:defRPr sz="3200" b="1" cap="all" baseline="0">
                <a:solidFill>
                  <a:schemeClr val="bg1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5257800"/>
            <a:ext cx="5269505" cy="43512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cap="all" baseline="0">
                <a:solidFill>
                  <a:schemeClr val="bg1">
                    <a:lumMod val="50000"/>
                  </a:schemeClr>
                </a:solidFill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cap="all" baseline="0" dirty="0"/>
              <a:t>click to edit master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98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ransition - no background w/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43403"/>
            <a:ext cx="5269505" cy="1049295"/>
          </a:xfrm>
        </p:spPr>
        <p:txBody>
          <a:bodyPr anchor="b" anchorCtr="0"/>
          <a:lstStyle>
            <a:lvl1pPr algn="l">
              <a:lnSpc>
                <a:spcPct val="80000"/>
              </a:lnSpc>
              <a:defRPr sz="3200" b="1" cap="all" baseline="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257800"/>
            <a:ext cx="5269505" cy="43512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cap="all" baseline="0">
                <a:solidFill>
                  <a:srgbClr val="434A51"/>
                </a:solidFill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1714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ransition - no background w/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43403"/>
            <a:ext cx="5269505" cy="1049295"/>
          </a:xfrm>
        </p:spPr>
        <p:txBody>
          <a:bodyPr anchor="b" anchorCtr="0"/>
          <a:lstStyle>
            <a:lvl1pPr algn="l">
              <a:lnSpc>
                <a:spcPct val="80000"/>
              </a:lnSpc>
              <a:defRPr sz="3200" b="1" cap="all" baseline="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257800"/>
            <a:ext cx="5269505" cy="43512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cap="all" baseline="0">
                <a:solidFill>
                  <a:srgbClr val="434A51"/>
                </a:solidFill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1696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with Ic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49792"/>
            <a:ext cx="5269505" cy="1049295"/>
          </a:xfrm>
        </p:spPr>
        <p:txBody>
          <a:bodyPr anchor="b" anchorCtr="0"/>
          <a:lstStyle>
            <a:lvl1pPr algn="l">
              <a:lnSpc>
                <a:spcPct val="80000"/>
              </a:lnSpc>
              <a:defRPr sz="3200" b="1" cap="all" baseline="0">
                <a:solidFill>
                  <a:schemeClr val="bg1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264189"/>
            <a:ext cx="5269505" cy="43512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cap="all" baseline="0">
                <a:solidFill>
                  <a:schemeClr val="bg1">
                    <a:lumMod val="50000"/>
                  </a:schemeClr>
                </a:solidFill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/>
          </p:nvPr>
        </p:nvSpPr>
        <p:spPr>
          <a:xfrm>
            <a:off x="609598" y="3435389"/>
            <a:ext cx="1304544" cy="8869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6005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3874" y="1600200"/>
            <a:ext cx="10958525" cy="457200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1400" kern="1200" cap="all" baseline="0" dirty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9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1400" kern="1200" cap="all" baseline="0" dirty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621792" y="1600200"/>
            <a:ext cx="10960608" cy="4572000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762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1"/>
          </p:nvPr>
        </p:nvSpPr>
        <p:spPr>
          <a:xfrm>
            <a:off x="623874" y="1600200"/>
            <a:ext cx="5472125" cy="4572000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/>
          </p:nvPr>
        </p:nvSpPr>
        <p:spPr>
          <a:xfrm>
            <a:off x="6096000" y="1600200"/>
            <a:ext cx="5492015" cy="4572000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43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609600" y="403804"/>
            <a:ext cx="11140016" cy="434396"/>
          </a:xfrm>
        </p:spPr>
        <p:txBody>
          <a:bodyPr>
            <a:noAutofit/>
          </a:bodyPr>
          <a:lstStyle>
            <a:lvl1pPr>
              <a:defRPr sz="3200" b="1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Slide Title – Contact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" y="1588174"/>
            <a:ext cx="1097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@BISHOPFOX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FACEBOOK.COM/BISHOPFOXCONSULTING</a:t>
            </a:r>
            <a:br>
              <a:rPr lang="en-US" b="1" dirty="0">
                <a:latin typeface="+mj-lt"/>
              </a:rPr>
            </a:br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LINKEDIN.COM/COMPANY/BISHOP-FOX</a:t>
            </a:r>
            <a:br>
              <a:rPr lang="en-US" b="1" dirty="0">
                <a:latin typeface="+mj-lt"/>
              </a:rPr>
            </a:b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GOOGLE.COM/+BISHOPFOX</a:t>
            </a:r>
          </a:p>
        </p:txBody>
      </p:sp>
    </p:spTree>
    <p:extLst>
      <p:ext uri="{BB962C8B-B14F-4D97-AF65-F5344CB8AC3E}">
        <p14:creationId xmlns:p14="http://schemas.microsoft.com/office/powerpoint/2010/main" val="15537584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609600" y="403804"/>
            <a:ext cx="11140016" cy="434396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4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2667000" y="1600200"/>
            <a:ext cx="5943600" cy="45720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</a:lstStyle>
          <a:p>
            <a:pPr lvl="0"/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180382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 -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74" y="1600200"/>
            <a:ext cx="10958525" cy="4572000"/>
          </a:xfrm>
        </p:spPr>
        <p:txBody>
          <a:bodyPr rIns="274320"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3pPr>
            <a:lvl4pPr>
              <a:defRPr sz="1200">
                <a:latin typeface="Proxima Nova Regular"/>
                <a:cs typeface="Proxima Nova Regular"/>
              </a:defRPr>
            </a:lvl4pPr>
            <a:lvl5pPr>
              <a:defRPr sz="1400">
                <a:latin typeface="Proxima Nova Regular"/>
                <a:cs typeface="Proxima Nova Regular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95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 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74" y="1606550"/>
            <a:ext cx="5472125" cy="4565650"/>
          </a:xfrm>
        </p:spPr>
        <p:txBody>
          <a:bodyPr rIns="274320"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+mj-lt"/>
              </a:defRPr>
            </a:lvl2pPr>
            <a:lvl3pPr marL="457200" indent="-182563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j-lt"/>
              </a:defRPr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095999" y="1606550"/>
            <a:ext cx="5486401" cy="4565650"/>
          </a:xfrm>
        </p:spPr>
        <p:txBody>
          <a:bodyPr rIns="274320"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 sz="2000">
                <a:solidFill>
                  <a:schemeClr val="tx1"/>
                </a:solidFill>
                <a:latin typeface="+mj-lt"/>
              </a:defRPr>
            </a:lvl2pPr>
            <a:lvl3pPr marL="457200" indent="-182563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j-lt"/>
              </a:defRPr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  <p:sp>
        <p:nvSpPr>
          <p:cNvPr id="10" name="Text Placeholder 9"/>
          <p:cNvSpPr txBox="1">
            <a:spLocks/>
          </p:cNvSpPr>
          <p:nvPr userDrawn="1"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b="0" smtClean="0">
                <a:solidFill>
                  <a:srgbClr val="ADAEAF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b="0" dirty="0">
              <a:solidFill>
                <a:srgbClr val="ADAEAF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45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75" y="1617971"/>
            <a:ext cx="3660179" cy="4552579"/>
          </a:xfrm>
        </p:spPr>
        <p:txBody>
          <a:bodyPr rIns="274320"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 marL="255588" indent="-255588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2pPr>
            <a:lvl3pPr marL="457200" indent="-182563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3pPr>
            <a:lvl4pPr>
              <a:defRPr sz="1200">
                <a:latin typeface="Proxima Nova Regular"/>
                <a:cs typeface="Proxima Nova Regular"/>
              </a:defRPr>
            </a:lvl4pPr>
            <a:lvl5pPr>
              <a:defRPr sz="1400">
                <a:latin typeface="Proxima Nova Regular"/>
                <a:cs typeface="Proxima Nova Regular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79256" y="1617971"/>
            <a:ext cx="1214044" cy="9144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Image goes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450306" y="1600200"/>
            <a:ext cx="1214044" cy="9144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Image goes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1617972"/>
            <a:ext cx="3655023" cy="4554229"/>
          </a:xfrm>
        </p:spPr>
        <p:txBody>
          <a:bodyPr rIns="274320"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>
                <a:solidFill>
                  <a:schemeClr val="tx1"/>
                </a:solidFill>
                <a:latin typeface="+mj-lt"/>
              </a:defRPr>
            </a:lvl1pPr>
            <a:lvl2pPr marL="342900" indent="-3429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2pPr>
            <a:lvl3pPr marL="560387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3pPr>
          </a:lstStyle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10" name="Text Placeholder 9"/>
          <p:cNvSpPr txBox="1">
            <a:spLocks/>
          </p:cNvSpPr>
          <p:nvPr userDrawn="1"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b="0" smtClean="0">
                <a:solidFill>
                  <a:srgbClr val="ADAEAF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b="0" dirty="0">
              <a:solidFill>
                <a:srgbClr val="ADAEAF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68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 with Image or Chart -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74" y="1600200"/>
            <a:ext cx="5472125" cy="4572000"/>
          </a:xfrm>
        </p:spPr>
        <p:txBody>
          <a:bodyPr rIns="274320"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 marL="255588" indent="-255588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2pPr>
            <a:lvl3pPr marL="457200" indent="-182563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3pPr>
            <a:lvl4pPr>
              <a:defRPr sz="1200">
                <a:latin typeface="Proxima Nova Regular"/>
                <a:cs typeface="Proxima Nova Regular"/>
              </a:defRPr>
            </a:lvl4pPr>
            <a:lvl5pPr>
              <a:defRPr sz="1400">
                <a:latin typeface="Proxima Nova Regular"/>
                <a:cs typeface="Proxima Nova Regular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/>
          </p:nvPr>
        </p:nvSpPr>
        <p:spPr>
          <a:xfrm>
            <a:off x="6101751" y="1600200"/>
            <a:ext cx="5486400" cy="4572000"/>
          </a:xfrm>
        </p:spPr>
        <p:txBody>
          <a:bodyPr rIns="27432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9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74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1792" y="1600200"/>
            <a:ext cx="5486400" cy="4545624"/>
          </a:xfrm>
        </p:spPr>
        <p:txBody>
          <a:bodyPr rIns="274320">
            <a:noAutofit/>
          </a:bodyPr>
          <a:lstStyle>
            <a:lvl1pPr>
              <a:defRPr sz="24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 marL="255588" indent="-255588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2pPr>
            <a:lvl3pPr marL="457200" indent="-182563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3pPr>
            <a:lvl4pPr>
              <a:defRPr sz="1200">
                <a:latin typeface="Proxima Nova Regular"/>
                <a:cs typeface="Proxima Nova Regular"/>
              </a:defRPr>
            </a:lvl4pPr>
            <a:lvl5pPr>
              <a:defRPr sz="1400">
                <a:latin typeface="Proxima Nova Regular"/>
                <a:cs typeface="Proxima Nova Regular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/>
          </p:nvPr>
        </p:nvSpPr>
        <p:spPr>
          <a:xfrm>
            <a:off x="6096000" y="1600200"/>
            <a:ext cx="5486400" cy="4545623"/>
          </a:xfrm>
        </p:spPr>
        <p:txBody>
          <a:bodyPr rIns="27432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9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  <p:sp>
        <p:nvSpPr>
          <p:cNvPr id="8" name="Text Placeholder 9"/>
          <p:cNvSpPr txBox="1">
            <a:spLocks/>
          </p:cNvSpPr>
          <p:nvPr userDrawn="1"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b="0" smtClean="0">
                <a:solidFill>
                  <a:srgbClr val="ADAEAF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b="0" dirty="0">
              <a:solidFill>
                <a:srgbClr val="ADAEAF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 with Tall Image -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1792" y="1600200"/>
            <a:ext cx="5474208" cy="4572000"/>
          </a:xfrm>
        </p:spPr>
        <p:txBody>
          <a:bodyPr rIns="274320"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 marL="342900" indent="-342900"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2pPr>
            <a:lvl3pPr marL="560387" indent="-285750"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3pPr>
            <a:lvl4pPr>
              <a:defRPr sz="1200">
                <a:latin typeface="Proxima Nova Regular"/>
                <a:cs typeface="Proxima Nova Regular"/>
              </a:defRPr>
            </a:lvl4pPr>
            <a:lvl5pPr>
              <a:defRPr sz="1400">
                <a:latin typeface="Proxima Nova Regular"/>
                <a:cs typeface="Proxima Nova Regular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600200"/>
            <a:ext cx="5486400" cy="4572000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tx1"/>
                </a:solidFill>
                <a:latin typeface="+mj-lt"/>
                <a:cs typeface="Proxima Nova Rg" panose="02000506030000020004" pitchFamily="2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9942527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09600" y="421125"/>
            <a:ext cx="9956800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 userDrawn="1"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b="0" smtClean="0">
                <a:solidFill>
                  <a:srgbClr val="ADAEAF"/>
                </a:solidFill>
                <a:latin typeface="+mj-lt"/>
                <a:cs typeface="Open Sans" panose="020B0606030504020204" pitchFamily="34" charset="0"/>
              </a:rPr>
              <a:pPr/>
              <a:t>‹#›</a:t>
            </a:fld>
            <a:endParaRPr lang="en-US" sz="1000" b="0" dirty="0">
              <a:solidFill>
                <a:srgbClr val="ADAEAF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9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623875" y="890270"/>
            <a:ext cx="11125743" cy="328930"/>
          </a:xfrm>
        </p:spPr>
        <p:txBody>
          <a:bodyPr>
            <a:noAutofit/>
          </a:bodyPr>
          <a:lstStyle>
            <a:lvl1pPr>
              <a:defRPr lang="en-US" sz="1400" kern="1200" cap="all" baseline="0" dirty="0">
                <a:solidFill>
                  <a:srgbClr val="A6A8AC"/>
                </a:solidFill>
                <a:latin typeface="+mj-lt"/>
                <a:ea typeface="ＭＳ Ｐゴシック" charset="0"/>
                <a:cs typeface="Proxima Nova Rg" panose="02000506030000020004" pitchFamily="2" charset="0"/>
              </a:defRPr>
            </a:lvl1pPr>
          </a:lstStyle>
          <a:p>
            <a:r>
              <a:rPr lang="en-US" dirty="0"/>
              <a:t>CLICK TO EDIT MASTER SLIDE SUBTITLE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09600" y="421125"/>
            <a:ext cx="11140016" cy="4343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Slide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623875" y="1600200"/>
            <a:ext cx="10958525" cy="445709"/>
          </a:xfrm>
        </p:spPr>
        <p:txBody>
          <a:bodyPr>
            <a:noAutofit/>
          </a:bodyPr>
          <a:lstStyle>
            <a:lvl1pPr marL="256032" indent="-256032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2400" b="0">
                <a:solidFill>
                  <a:srgbClr val="FF0000"/>
                </a:solidFill>
                <a:latin typeface="+mj-lt"/>
              </a:defRPr>
            </a:lvl1pPr>
            <a:lvl2pPr>
              <a:defRPr sz="2000" b="0">
                <a:solidFill>
                  <a:schemeClr val="accent5"/>
                </a:solidFill>
              </a:defRPr>
            </a:lvl2pPr>
            <a:lvl3pPr>
              <a:defRPr sz="2000" b="0">
                <a:solidFill>
                  <a:schemeClr val="accent5"/>
                </a:solidFill>
              </a:defRPr>
            </a:lvl3pPr>
            <a:lvl4pPr>
              <a:defRPr sz="2000" b="0">
                <a:solidFill>
                  <a:schemeClr val="accent5"/>
                </a:solidFill>
              </a:defRPr>
            </a:lvl4pPr>
            <a:lvl5pPr>
              <a:defRPr sz="2000" b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Red Accent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23875" y="2110845"/>
            <a:ext cx="10958525" cy="445709"/>
          </a:xfrm>
        </p:spPr>
        <p:txBody>
          <a:bodyPr>
            <a:noAutofit/>
          </a:bodyPr>
          <a:lstStyle>
            <a:lvl1pPr marL="256032" indent="-256032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2400" b="0">
                <a:solidFill>
                  <a:srgbClr val="FF5F00"/>
                </a:solidFill>
                <a:latin typeface="+mj-lt"/>
              </a:defRPr>
            </a:lvl1pPr>
            <a:lvl2pPr>
              <a:defRPr sz="2000" b="0">
                <a:solidFill>
                  <a:schemeClr val="accent5"/>
                </a:solidFill>
              </a:defRPr>
            </a:lvl2pPr>
            <a:lvl3pPr>
              <a:defRPr sz="2000" b="0">
                <a:solidFill>
                  <a:schemeClr val="accent5"/>
                </a:solidFill>
              </a:defRPr>
            </a:lvl3pPr>
            <a:lvl4pPr>
              <a:defRPr sz="2000" b="0">
                <a:solidFill>
                  <a:schemeClr val="accent5"/>
                </a:solidFill>
              </a:defRPr>
            </a:lvl4pPr>
            <a:lvl5pPr>
              <a:defRPr sz="2000" b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Orange Accent</a:t>
            </a:r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23875" y="2609593"/>
            <a:ext cx="10958525" cy="445709"/>
          </a:xfrm>
        </p:spPr>
        <p:txBody>
          <a:bodyPr>
            <a:noAutofit/>
          </a:bodyPr>
          <a:lstStyle>
            <a:lvl1pPr marL="256032" indent="-256032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2400" b="0">
                <a:solidFill>
                  <a:srgbClr val="FFCD00"/>
                </a:solidFill>
                <a:latin typeface="+mj-lt"/>
              </a:defRPr>
            </a:lvl1pPr>
            <a:lvl2pPr>
              <a:defRPr sz="2000" b="0">
                <a:solidFill>
                  <a:schemeClr val="accent5"/>
                </a:solidFill>
              </a:defRPr>
            </a:lvl2pPr>
            <a:lvl3pPr>
              <a:defRPr sz="2000" b="0">
                <a:solidFill>
                  <a:schemeClr val="accent5"/>
                </a:solidFill>
              </a:defRPr>
            </a:lvl3pPr>
            <a:lvl4pPr>
              <a:defRPr sz="2000" b="0">
                <a:solidFill>
                  <a:schemeClr val="accent5"/>
                </a:solidFill>
              </a:defRPr>
            </a:lvl4pPr>
            <a:lvl5pPr>
              <a:defRPr sz="2000" b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Yellow Accent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23875" y="3106298"/>
            <a:ext cx="10958525" cy="445709"/>
          </a:xfrm>
        </p:spPr>
        <p:txBody>
          <a:bodyPr>
            <a:noAutofit/>
          </a:bodyPr>
          <a:lstStyle>
            <a:lvl1pPr marL="256032" indent="-256032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2400" b="0">
                <a:solidFill>
                  <a:srgbClr val="009B22"/>
                </a:solidFill>
                <a:latin typeface="+mj-lt"/>
              </a:defRPr>
            </a:lvl1pPr>
            <a:lvl2pPr>
              <a:defRPr sz="2000" b="0">
                <a:solidFill>
                  <a:schemeClr val="accent5"/>
                </a:solidFill>
              </a:defRPr>
            </a:lvl2pPr>
            <a:lvl3pPr>
              <a:defRPr sz="2000" b="0">
                <a:solidFill>
                  <a:schemeClr val="accent5"/>
                </a:solidFill>
              </a:defRPr>
            </a:lvl3pPr>
            <a:lvl4pPr>
              <a:defRPr sz="2000" b="0">
                <a:solidFill>
                  <a:schemeClr val="accent5"/>
                </a:solidFill>
              </a:defRPr>
            </a:lvl4pPr>
            <a:lvl5pPr>
              <a:defRPr sz="2000" b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Green Accent</a:t>
            </a:r>
          </a:p>
        </p:txBody>
      </p:sp>
      <p:sp>
        <p:nvSpPr>
          <p:cNvPr id="42" name="Text Placeholder 30"/>
          <p:cNvSpPr>
            <a:spLocks noGrp="1"/>
          </p:cNvSpPr>
          <p:nvPr>
            <p:ph type="body" sz="quarter" idx="20" hasCustomPrompt="1"/>
          </p:nvPr>
        </p:nvSpPr>
        <p:spPr>
          <a:xfrm>
            <a:off x="623875" y="3635271"/>
            <a:ext cx="10958525" cy="445709"/>
          </a:xfrm>
        </p:spPr>
        <p:txBody>
          <a:bodyPr>
            <a:noAutofit/>
          </a:bodyPr>
          <a:lstStyle>
            <a:lvl1pPr marL="256032" indent="-256032">
              <a:spcBef>
                <a:spcPts val="400"/>
              </a:spcBef>
              <a:spcAft>
                <a:spcPts val="400"/>
              </a:spcAft>
              <a:buFont typeface="Arial"/>
              <a:buChar char="•"/>
              <a:defRPr sz="2400" b="0">
                <a:solidFill>
                  <a:srgbClr val="007CBF"/>
                </a:solidFill>
                <a:latin typeface="+mj-lt"/>
              </a:defRPr>
            </a:lvl1pPr>
            <a:lvl2pPr>
              <a:defRPr sz="2000" b="0">
                <a:solidFill>
                  <a:schemeClr val="accent5"/>
                </a:solidFill>
              </a:defRPr>
            </a:lvl2pPr>
            <a:lvl3pPr>
              <a:defRPr sz="2000" b="0">
                <a:solidFill>
                  <a:schemeClr val="accent5"/>
                </a:solidFill>
              </a:defRPr>
            </a:lvl3pPr>
            <a:lvl4pPr>
              <a:defRPr sz="2000" b="0">
                <a:solidFill>
                  <a:schemeClr val="accent5"/>
                </a:solidFill>
              </a:defRPr>
            </a:lvl4pPr>
            <a:lvl5pPr>
              <a:defRPr sz="2000" b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Blue Accent</a:t>
            </a: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11040340" y="6418912"/>
            <a:ext cx="623875" cy="240970"/>
          </a:xfrm>
          <a:prstGeom prst="rect">
            <a:avLst/>
          </a:prstGeom>
        </p:spPr>
        <p:txBody>
          <a:bodyPr lIns="0" tIns="0" rIns="0" bIns="0" numCol="1" anchor="ctr" anchorCtr="0">
            <a:normAutofit/>
          </a:bodyPr>
          <a:lstStyle>
            <a:lvl1pPr algn="r" defTabSz="457200" rtl="0" eaLnBrk="1" fontAlgn="base" hangingPunct="1">
              <a:spcBef>
                <a:spcPts val="1200"/>
              </a:spcBef>
              <a:spcAft>
                <a:spcPts val="600"/>
              </a:spcAft>
              <a:buFont typeface="Arial" charset="0"/>
              <a:defRPr sz="1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Proxima Nova Regular"/>
                <a:ea typeface="ＭＳ Ｐゴシック" charset="0"/>
                <a:cs typeface="Proxima Nova Regular"/>
              </a:defRPr>
            </a:lvl1pPr>
            <a:lvl2pPr marL="255588" indent="-255588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Clr>
                <a:srgbClr val="A8B0B4"/>
              </a:buClr>
              <a:buSzPct val="100000"/>
              <a:buFont typeface="Arial" charset="0"/>
              <a:buChar char="•"/>
              <a:defRPr sz="20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2pPr>
            <a:lvl3pPr marL="457200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Lucida Grande" charset="0"/>
              <a:buChar char="-"/>
              <a:defRPr sz="16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3pPr>
            <a:lvl4pPr marL="685800" indent="-182563" algn="l" defTabSz="457200" rtl="0" eaLnBrk="1" fontAlgn="base" hangingPunct="1">
              <a:spcBef>
                <a:spcPts val="600"/>
              </a:spcBef>
              <a:spcAft>
                <a:spcPts val="600"/>
              </a:spcAft>
              <a:buFont typeface="Courier New" charset="0"/>
              <a:buChar char="o"/>
              <a:defRPr sz="1200" kern="1200" spc="3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4pPr>
            <a:lvl5pPr marL="868363" indent="-182563" algn="l" defTabSz="457200" rtl="0" eaLnBrk="1" fontAlgn="base" hangingPunct="1">
              <a:spcBef>
                <a:spcPts val="400"/>
              </a:spcBef>
              <a:spcAft>
                <a:spcPts val="400"/>
              </a:spcAft>
              <a:buFont typeface="Arial" charset="0"/>
              <a:buChar char="•"/>
              <a:defRPr sz="1400" kern="1200">
                <a:solidFill>
                  <a:srgbClr val="949EA4"/>
                </a:solidFill>
                <a:latin typeface="Proxima Nova Regular"/>
                <a:ea typeface="ＭＳ Ｐゴシック" charset="0"/>
                <a:cs typeface="Proxima Nova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4B6D8-ECAA-044A-8ECA-79F2504B786B}" type="slidenum">
              <a:rPr lang="en-US" sz="1000" smtClean="0">
                <a:solidFill>
                  <a:srgbClr val="ADAEAF"/>
                </a:solidFill>
                <a:latin typeface="Proxima Nova Rg" panose="02000506030000020004" pitchFamily="2" charset="0"/>
                <a:cs typeface="Open Sans" panose="020B0606030504020204" pitchFamily="34" charset="0"/>
              </a:rPr>
              <a:pPr/>
              <a:t>‹#›</a:t>
            </a:fld>
            <a:endParaRPr lang="en-US" sz="1000" dirty="0">
              <a:solidFill>
                <a:srgbClr val="ADAEAF"/>
              </a:solidFill>
              <a:latin typeface="Proxima Nova Rg" panose="02000506030000020004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75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403542"/>
            <a:ext cx="11140016" cy="43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The Main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3596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This is your information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062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65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60" r:id="rId28"/>
    <p:sldLayoutId id="2147483761" r:id="rId2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rgbClr val="A6A8AC"/>
          </a:solidFill>
          <a:latin typeface="Glegoo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rgbClr val="A6A8AC"/>
          </a:solidFill>
          <a:latin typeface="Glegoo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rgbClr val="A6A8AC"/>
          </a:solidFill>
          <a:latin typeface="Glegoo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rgbClr val="A6A8AC"/>
          </a:solidFill>
          <a:latin typeface="Glegoo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rgbClr val="A6A8AC"/>
          </a:solidFill>
          <a:latin typeface="Glegoo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rgbClr val="A6A8AC"/>
          </a:solidFill>
          <a:latin typeface="Glegoo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rgbClr val="A6A8AC"/>
          </a:solidFill>
          <a:latin typeface="Glegoo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400">
          <a:solidFill>
            <a:srgbClr val="A6A8AC"/>
          </a:solidFill>
          <a:latin typeface="Glegoo" charset="0"/>
          <a:ea typeface="ＭＳ Ｐゴシック" charset="0"/>
        </a:defRPr>
      </a:lvl9pPr>
    </p:titleStyle>
    <p:bodyStyle>
      <a:lvl1pPr algn="l" defTabSz="457200" rtl="0" eaLnBrk="1" fontAlgn="base" hangingPunct="1">
        <a:spcBef>
          <a:spcPts val="1200"/>
        </a:spcBef>
        <a:spcAft>
          <a:spcPts val="600"/>
        </a:spcAft>
        <a:buFont typeface="Arial" charset="0"/>
        <a:defRPr sz="2400" b="1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42900" indent="-342900" algn="l" defTabSz="457200" rtl="0" eaLnBrk="1" fontAlgn="base" hangingPunct="1">
        <a:spcBef>
          <a:spcPts val="400"/>
        </a:spcBef>
        <a:spcAft>
          <a:spcPts val="4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0387" indent="-285750" algn="l" defTabSz="457200" rtl="0" eaLnBrk="1" fontAlgn="base" hangingPunct="1"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85800" indent="-182563" algn="l" defTabSz="457200" rtl="0" eaLnBrk="1" fontAlgn="base" hangingPunct="1">
        <a:spcBef>
          <a:spcPts val="600"/>
        </a:spcBef>
        <a:spcAft>
          <a:spcPts val="600"/>
        </a:spcAft>
        <a:buFont typeface="Courier New" charset="0"/>
        <a:buChar char="o"/>
        <a:defRPr sz="1200" kern="1200" spc="300">
          <a:solidFill>
            <a:schemeClr val="tx2"/>
          </a:solidFill>
          <a:latin typeface="Proxima Nova Regular"/>
          <a:ea typeface="ＭＳ Ｐゴシック" charset="0"/>
          <a:cs typeface="Proxima Nova Regular"/>
        </a:defRPr>
      </a:lvl4pPr>
      <a:lvl5pPr marL="868363" indent="-182563" algn="l" defTabSz="457200" rtl="0" eaLnBrk="1" fontAlgn="base" hangingPunct="1">
        <a:spcBef>
          <a:spcPts val="400"/>
        </a:spcBef>
        <a:spcAft>
          <a:spcPts val="400"/>
        </a:spcAft>
        <a:buFont typeface="Arial" charset="0"/>
        <a:buChar char="•"/>
        <a:defRPr sz="1400" kern="1200">
          <a:solidFill>
            <a:schemeClr val="tx2"/>
          </a:solidFill>
          <a:latin typeface="Proxima Nova Regular"/>
          <a:ea typeface="ＭＳ Ｐゴシック" charset="0"/>
          <a:cs typeface="Proxima Nova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33476"/>
            <a:ext cx="10972800" cy="2743200"/>
          </a:xfr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br>
              <a:rPr lang="en-US" dirty="0"/>
            </a:br>
            <a:r>
              <a:rPr lang="en-US" dirty="0"/>
              <a:t>Exploiting JSON Web Tokens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876676"/>
            <a:ext cx="10972800" cy="457200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sz="1800" dirty="0"/>
              <a:t>DC480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6172200"/>
            <a:ext cx="2438400" cy="228600"/>
          </a:xfrm>
        </p:spPr>
        <p:txBody>
          <a:bodyPr>
            <a:normAutofit fontScale="77500" lnSpcReduction="20000"/>
          </a:bodyPr>
          <a:lstStyle/>
          <a:p>
            <a:r>
              <a:rPr lang="en-US" sz="1400" dirty="0"/>
              <a:t>October 9, 2018</a:t>
            </a:r>
          </a:p>
        </p:txBody>
      </p:sp>
    </p:spTree>
    <p:extLst>
      <p:ext uri="{BB962C8B-B14F-4D97-AF65-F5344CB8AC3E}">
        <p14:creationId xmlns:p14="http://schemas.microsoft.com/office/powerpoint/2010/main" val="108342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417A55E-8963-454F-898F-ACB279B82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64" y="1168215"/>
            <a:ext cx="3175000" cy="3175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2. “</a:t>
            </a:r>
            <a:r>
              <a:rPr lang="en-US" dirty="0" err="1">
                <a:latin typeface="+mn-lt"/>
              </a:rPr>
              <a:t>Alg</a:t>
            </a:r>
            <a:r>
              <a:rPr lang="en-US" dirty="0">
                <a:latin typeface="+mn-lt"/>
              </a:rPr>
              <a:t>”: “None”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0441D-DEB8-4E0B-AC35-08415F755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97" y="2784783"/>
            <a:ext cx="1453896" cy="1819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AF34A2-1ED4-4928-B112-E3EA952B9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580" y="4083992"/>
            <a:ext cx="2334768" cy="19598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4A06BE-7CE2-42C0-B845-10DA69A5CA79}"/>
              </a:ext>
            </a:extLst>
          </p:cNvPr>
          <p:cNvSpPr txBox="1"/>
          <p:nvPr/>
        </p:nvSpPr>
        <p:spPr>
          <a:xfrm>
            <a:off x="379253" y="3618599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User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0E4C724-9949-4094-96D2-F07675152562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4873535" y="-642715"/>
            <a:ext cx="481008" cy="63739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CAA4EB-E3AB-47B1-8965-C49F717BC6F5}"/>
              </a:ext>
            </a:extLst>
          </p:cNvPr>
          <p:cNvCxnSpPr>
            <a:cxnSpLocks/>
          </p:cNvCxnSpPr>
          <p:nvPr/>
        </p:nvCxnSpPr>
        <p:spPr>
          <a:xfrm>
            <a:off x="2728765" y="4448165"/>
            <a:ext cx="5682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CD558CC-2C11-4117-8425-0F3083117AF4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1927046" y="4604440"/>
            <a:ext cx="6409763" cy="91897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51C8E9-6F89-404A-8878-F9FA6E7FB6ED}"/>
              </a:ext>
            </a:extLst>
          </p:cNvPr>
          <p:cNvCxnSpPr>
            <a:cxnSpLocks/>
          </p:cNvCxnSpPr>
          <p:nvPr/>
        </p:nvCxnSpPr>
        <p:spPr>
          <a:xfrm flipH="1">
            <a:off x="2693713" y="3289175"/>
            <a:ext cx="5531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8959DE-70B3-4B56-A5B5-D876A9528FA6}"/>
              </a:ext>
            </a:extLst>
          </p:cNvPr>
          <p:cNvSpPr txBox="1"/>
          <p:nvPr/>
        </p:nvSpPr>
        <p:spPr>
          <a:xfrm>
            <a:off x="1927044" y="1917575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Login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DE226D-3B09-4F62-BF73-CC5A2858B7F4}"/>
              </a:ext>
            </a:extLst>
          </p:cNvPr>
          <p:cNvSpPr txBox="1"/>
          <p:nvPr/>
        </p:nvSpPr>
        <p:spPr>
          <a:xfrm>
            <a:off x="2599649" y="2808444"/>
            <a:ext cx="5662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{“typ”:”JWT”,”alg”:”HS256”}.{“user”:”</a:t>
            </a:r>
            <a:r>
              <a:rPr lang="en-US" sz="1400" dirty="0" err="1">
                <a:latin typeface="Source Code Pro" panose="020B0509030403020204" pitchFamily="49" charset="0"/>
              </a:rPr>
              <a:t>notadmin</a:t>
            </a:r>
            <a:r>
              <a:rPr lang="en-US" sz="1400" dirty="0">
                <a:latin typeface="Source Code Pro" panose="020B0509030403020204" pitchFamily="49" charset="0"/>
              </a:rPr>
              <a:t>”}.sig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CA99EB-544E-4627-98C8-9E6BF3EA48A4}"/>
              </a:ext>
            </a:extLst>
          </p:cNvPr>
          <p:cNvSpPr txBox="1"/>
          <p:nvPr/>
        </p:nvSpPr>
        <p:spPr>
          <a:xfrm>
            <a:off x="2653993" y="4037903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{“typ”:”JWT”,”</a:t>
            </a:r>
            <a:r>
              <a:rPr lang="en-US" sz="1400" dirty="0" err="1">
                <a:latin typeface="Source Code Pro" panose="020B0509030403020204" pitchFamily="49" charset="0"/>
              </a:rPr>
              <a:t>alg</a:t>
            </a:r>
            <a:r>
              <a:rPr lang="en-US" sz="1400" dirty="0">
                <a:latin typeface="Source Code Pro" panose="020B0509030403020204" pitchFamily="49" charset="0"/>
              </a:rPr>
              <a:t>”:”</a:t>
            </a:r>
            <a:r>
              <a:rPr lang="en-US" sz="1400" dirty="0">
                <a:solidFill>
                  <a:schemeClr val="bg2"/>
                </a:solidFill>
                <a:latin typeface="Source Code Pro" panose="020B0509030403020204" pitchFamily="49" charset="0"/>
              </a:rPr>
              <a:t>None</a:t>
            </a:r>
            <a:r>
              <a:rPr lang="en-US" sz="1400" dirty="0">
                <a:latin typeface="Source Code Pro" panose="020B0509030403020204" pitchFamily="49" charset="0"/>
              </a:rPr>
              <a:t>”}.{“</a:t>
            </a:r>
            <a:r>
              <a:rPr lang="en-US" sz="1400" dirty="0" err="1">
                <a:latin typeface="Source Code Pro" panose="020B0509030403020204" pitchFamily="49" charset="0"/>
              </a:rPr>
              <a:t>user”:”</a:t>
            </a:r>
            <a:r>
              <a:rPr lang="en-US" sz="1400" dirty="0" err="1">
                <a:solidFill>
                  <a:schemeClr val="bg2"/>
                </a:solidFill>
                <a:latin typeface="Source Code Pro" panose="020B0509030403020204" pitchFamily="49" charset="0"/>
              </a:rPr>
              <a:t>admin</a:t>
            </a:r>
            <a:r>
              <a:rPr lang="en-US" sz="1400" dirty="0">
                <a:latin typeface="Source Code Pro" panose="020B0509030403020204" pitchFamily="49" charset="0"/>
              </a:rPr>
              <a:t>”}.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755A25-3D02-4D72-BF4C-B2860484B0C5}"/>
              </a:ext>
            </a:extLst>
          </p:cNvPr>
          <p:cNvSpPr txBox="1"/>
          <p:nvPr/>
        </p:nvSpPr>
        <p:spPr>
          <a:xfrm>
            <a:off x="3905442" y="5057456"/>
            <a:ext cx="4578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I see nothing wrong with this, admin.</a:t>
            </a:r>
          </a:p>
        </p:txBody>
      </p:sp>
    </p:spTree>
    <p:extLst>
      <p:ext uri="{BB962C8B-B14F-4D97-AF65-F5344CB8AC3E}">
        <p14:creationId xmlns:p14="http://schemas.microsoft.com/office/powerpoint/2010/main" val="16117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1125742" cy="45720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cs typeface="Adobe Devanagari" panose="02040503050201020203" pitchFamily="18" charset="0"/>
              </a:rPr>
              <a:t>RS256 uses a private and public key to sign and verify JWTs.</a:t>
            </a:r>
            <a:endParaRPr lang="en-US" dirty="0">
              <a:cs typeface="Adobe Devanagari" panose="02040503050201020203" pitchFamily="18" charset="0"/>
            </a:endParaRPr>
          </a:p>
          <a:p>
            <a:pPr marL="430212" lvl="2" indent="-228600"/>
            <a:endParaRPr lang="en-US" dirty="0">
              <a:solidFill>
                <a:schemeClr val="bg2"/>
              </a:solidFill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cs typeface="Adobe Devanagari" panose="02040503050201020203" pitchFamily="18" charset="0"/>
              </a:rPr>
              <a:t>HS256 uses a shared password to sign and verify JWTs.</a:t>
            </a:r>
          </a:p>
          <a:p>
            <a:pPr marL="228600" lvl="1" indent="-228600"/>
            <a:endParaRPr lang="en-US" sz="2400" dirty="0"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cs typeface="Adobe Devanagari" panose="02040503050201020203" pitchFamily="18" charset="0"/>
              </a:rPr>
              <a:t>If an application uses RS256 but allows the user to change the algorithm to HS256, then we may be able to create signatures without needing the private key.</a:t>
            </a:r>
          </a:p>
          <a:p>
            <a:pPr marL="430212" lvl="2" indent="-228600"/>
            <a:r>
              <a:rPr lang="en-US" sz="2000" u="sng" dirty="0">
                <a:latin typeface="+mn-lt"/>
                <a:cs typeface="Adobe Devanagari" panose="02040503050201020203" pitchFamily="18" charset="0"/>
              </a:rPr>
              <a:t>Requires the public key to be known.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Changing Alg from RS256 to HS256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Exploiting JWTs</a:t>
            </a:r>
          </a:p>
        </p:txBody>
      </p:sp>
    </p:spTree>
    <p:extLst>
      <p:ext uri="{BB962C8B-B14F-4D97-AF65-F5344CB8AC3E}">
        <p14:creationId xmlns:p14="http://schemas.microsoft.com/office/powerpoint/2010/main" val="344744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9DB4EB-670B-4DAD-BE1B-92055564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795111"/>
            <a:ext cx="3175000" cy="3175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340269"/>
            <a:ext cx="10958525" cy="1066800"/>
          </a:xfrm>
        </p:spPr>
        <p:txBody>
          <a:bodyPr>
            <a:normAutofit fontScale="92500" lnSpcReduction="20000"/>
          </a:bodyPr>
          <a:lstStyle/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Two requirements for this attack to succeed:</a:t>
            </a:r>
          </a:p>
          <a:p>
            <a:pPr marL="658812" lvl="2" indent="-457200">
              <a:buFont typeface="+mj-lt"/>
              <a:buAutoNum type="arabicPeriod"/>
            </a:pPr>
            <a:r>
              <a:rPr lang="en-US" sz="2000" dirty="0">
                <a:latin typeface="+mn-lt"/>
                <a:cs typeface="Adobe Devanagari" panose="02040503050201020203" pitchFamily="18" charset="0"/>
              </a:rPr>
              <a:t>Application allows user to change the signing algorithm.</a:t>
            </a:r>
          </a:p>
          <a:p>
            <a:pPr marL="658812" lvl="2" indent="-457200">
              <a:buFont typeface="+mj-lt"/>
              <a:buAutoNum type="arabicPeriod"/>
            </a:pPr>
            <a:r>
              <a:rPr lang="en-US" sz="2000" dirty="0">
                <a:latin typeface="+mn-lt"/>
                <a:cs typeface="Adobe Devanagari" panose="02040503050201020203" pitchFamily="18" charset="0"/>
              </a:rPr>
              <a:t>User has access to the RSA public key.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3. Changing </a:t>
            </a:r>
            <a:r>
              <a:rPr lang="en-US" dirty="0" err="1">
                <a:latin typeface="+mn-lt"/>
              </a:rPr>
              <a:t>Alg</a:t>
            </a:r>
            <a:r>
              <a:rPr lang="en-US" dirty="0">
                <a:latin typeface="+mn-lt"/>
              </a:rPr>
              <a:t> from RS256 to HS256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5D7C61-6A50-4B70-8834-97168D1C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9" y="3411679"/>
            <a:ext cx="1453896" cy="18196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C4D085-E7CA-4BDA-A50D-7A4031CF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657" y="4762743"/>
            <a:ext cx="2334768" cy="1959864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0DCD478-1F48-4B68-8151-8CEC450237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7127" y="1210891"/>
            <a:ext cx="549768" cy="40171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84C150-356C-4658-9181-52B95575B716}"/>
              </a:ext>
            </a:extLst>
          </p:cNvPr>
          <p:cNvCxnSpPr>
            <a:cxnSpLocks/>
          </p:cNvCxnSpPr>
          <p:nvPr/>
        </p:nvCxnSpPr>
        <p:spPr>
          <a:xfrm>
            <a:off x="2395157" y="5075061"/>
            <a:ext cx="32154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3EFD516-7DEC-458B-A23F-E3CCD58ABC45}"/>
              </a:ext>
            </a:extLst>
          </p:cNvPr>
          <p:cNvCxnSpPr>
            <a:cxnSpLocks/>
            <a:endCxn id="19" idx="2"/>
          </p:cNvCxnSpPr>
          <p:nvPr/>
        </p:nvCxnSpPr>
        <p:spPr>
          <a:xfrm rot="10800000">
            <a:off x="1593438" y="5231336"/>
            <a:ext cx="4017145" cy="115898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BA8A79-9BA7-4125-9FC1-84961AE1188A}"/>
              </a:ext>
            </a:extLst>
          </p:cNvPr>
          <p:cNvCxnSpPr>
            <a:cxnSpLocks/>
          </p:cNvCxnSpPr>
          <p:nvPr/>
        </p:nvCxnSpPr>
        <p:spPr>
          <a:xfrm flipH="1">
            <a:off x="2360105" y="3916071"/>
            <a:ext cx="31908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4FEF95-FD27-4779-B2B8-18579BCD9BF3}"/>
              </a:ext>
            </a:extLst>
          </p:cNvPr>
          <p:cNvSpPr txBox="1"/>
          <p:nvPr/>
        </p:nvSpPr>
        <p:spPr>
          <a:xfrm>
            <a:off x="1593436" y="2544471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Login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F54FA4-7D20-4A28-A937-28F2AA5105D4}"/>
              </a:ext>
            </a:extLst>
          </p:cNvPr>
          <p:cNvSpPr txBox="1"/>
          <p:nvPr/>
        </p:nvSpPr>
        <p:spPr>
          <a:xfrm>
            <a:off x="2183682" y="3403457"/>
            <a:ext cx="3426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JWT signed with private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10316E-A6DA-4A2E-8DBB-03195F1C4EE9}"/>
              </a:ext>
            </a:extLst>
          </p:cNvPr>
          <p:cNvSpPr txBox="1"/>
          <p:nvPr/>
        </p:nvSpPr>
        <p:spPr>
          <a:xfrm>
            <a:off x="2320385" y="4582141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JWT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B65402-AF29-4B84-A757-B6B0269471CD}"/>
              </a:ext>
            </a:extLst>
          </p:cNvPr>
          <p:cNvSpPr txBox="1"/>
          <p:nvPr/>
        </p:nvSpPr>
        <p:spPr>
          <a:xfrm>
            <a:off x="4418756" y="583394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All good!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3B16D70-1759-42B9-AD73-3D232736E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548" y="2744526"/>
            <a:ext cx="1095652" cy="12354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B39CC4-F46C-4C0B-93EC-8D9533D14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548" y="4892843"/>
            <a:ext cx="1095652" cy="123540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48EFF0-B1A8-47C8-B922-BB4D6DA95420}"/>
              </a:ext>
            </a:extLst>
          </p:cNvPr>
          <p:cNvCxnSpPr>
            <a:stCxn id="40" idx="1"/>
          </p:cNvCxnSpPr>
          <p:nvPr/>
        </p:nvCxnSpPr>
        <p:spPr>
          <a:xfrm flipH="1">
            <a:off x="8210801" y="3362228"/>
            <a:ext cx="17237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04C8516-8D79-474D-A50A-15A94CB6D1DA}"/>
              </a:ext>
            </a:extLst>
          </p:cNvPr>
          <p:cNvSpPr txBox="1"/>
          <p:nvPr/>
        </p:nvSpPr>
        <p:spPr>
          <a:xfrm>
            <a:off x="9743549" y="2375685"/>
            <a:ext cx="1477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Private key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03EDE4-72E3-42B6-9B92-F4881312371D}"/>
              </a:ext>
            </a:extLst>
          </p:cNvPr>
          <p:cNvSpPr txBox="1"/>
          <p:nvPr/>
        </p:nvSpPr>
        <p:spPr>
          <a:xfrm>
            <a:off x="9851411" y="6107435"/>
            <a:ext cx="136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Public key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3F4D7C-59D1-4DA8-B3C4-7B6113BE3D68}"/>
              </a:ext>
            </a:extLst>
          </p:cNvPr>
          <p:cNvSpPr txBox="1"/>
          <p:nvPr/>
        </p:nvSpPr>
        <p:spPr>
          <a:xfrm>
            <a:off x="8387450" y="2900948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Sign JWT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A5E147-DAC1-4B14-9858-1FE268F64CBF}"/>
              </a:ext>
            </a:extLst>
          </p:cNvPr>
          <p:cNvCxnSpPr/>
          <p:nvPr/>
        </p:nvCxnSpPr>
        <p:spPr>
          <a:xfrm flipH="1">
            <a:off x="8127664" y="5638800"/>
            <a:ext cx="17237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3054E5B-C2CF-4B76-8E95-9E0DEAD1ECA7}"/>
              </a:ext>
            </a:extLst>
          </p:cNvPr>
          <p:cNvSpPr txBox="1"/>
          <p:nvPr/>
        </p:nvSpPr>
        <p:spPr>
          <a:xfrm>
            <a:off x="8326115" y="5135253"/>
            <a:ext cx="137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Verify JWT</a:t>
            </a:r>
          </a:p>
        </p:txBody>
      </p:sp>
    </p:spTree>
    <p:extLst>
      <p:ext uri="{BB962C8B-B14F-4D97-AF65-F5344CB8AC3E}">
        <p14:creationId xmlns:p14="http://schemas.microsoft.com/office/powerpoint/2010/main" val="115708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48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9DB4EB-670B-4DAD-BE1B-92055564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496634"/>
            <a:ext cx="3175000" cy="3175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0958525" cy="10668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Attack: Change </a:t>
            </a:r>
            <a:r>
              <a:rPr lang="en-US" sz="2400" dirty="0" err="1">
                <a:latin typeface="+mn-lt"/>
                <a:cs typeface="Adobe Devanagari" panose="02040503050201020203" pitchFamily="18" charset="0"/>
              </a:rPr>
              <a:t>alg</a:t>
            </a:r>
            <a:r>
              <a:rPr lang="en-US" sz="2400" dirty="0">
                <a:latin typeface="+mn-lt"/>
                <a:cs typeface="Adobe Devanagari" panose="02040503050201020203" pitchFamily="18" charset="0"/>
              </a:rPr>
              <a:t> to HS256 and use public key as the password.</a:t>
            </a:r>
            <a:endParaRPr lang="en-US" sz="2000" dirty="0">
              <a:latin typeface="+mn-lt"/>
              <a:cs typeface="Adobe Devanagari" panose="02040503050201020203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3. Changing </a:t>
            </a:r>
            <a:r>
              <a:rPr lang="en-US" dirty="0" err="1">
                <a:latin typeface="+mn-lt"/>
              </a:rPr>
              <a:t>Alg</a:t>
            </a:r>
            <a:r>
              <a:rPr lang="en-US" dirty="0">
                <a:latin typeface="+mn-lt"/>
              </a:rPr>
              <a:t> from RS256 to HS256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5D7C61-6A50-4B70-8834-97168D1C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9" y="3411679"/>
            <a:ext cx="1453896" cy="18196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C4D085-E7CA-4BDA-A50D-7A4031CF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657" y="4762743"/>
            <a:ext cx="2334768" cy="1959864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0DCD478-1F48-4B68-8151-8CEC450237C0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3177177" y="978275"/>
            <a:ext cx="849665" cy="40171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84C150-356C-4658-9181-52B95575B716}"/>
              </a:ext>
            </a:extLst>
          </p:cNvPr>
          <p:cNvCxnSpPr>
            <a:cxnSpLocks/>
          </p:cNvCxnSpPr>
          <p:nvPr/>
        </p:nvCxnSpPr>
        <p:spPr>
          <a:xfrm>
            <a:off x="2395158" y="5335308"/>
            <a:ext cx="32154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3EFD516-7DEC-458B-A23F-E3CCD58ABC45}"/>
              </a:ext>
            </a:extLst>
          </p:cNvPr>
          <p:cNvCxnSpPr>
            <a:cxnSpLocks/>
            <a:endCxn id="19" idx="2"/>
          </p:cNvCxnSpPr>
          <p:nvPr/>
        </p:nvCxnSpPr>
        <p:spPr>
          <a:xfrm rot="10800000">
            <a:off x="1593438" y="5231336"/>
            <a:ext cx="4017145" cy="115898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BA8A79-9BA7-4125-9FC1-84961AE1188A}"/>
              </a:ext>
            </a:extLst>
          </p:cNvPr>
          <p:cNvCxnSpPr>
            <a:cxnSpLocks/>
          </p:cNvCxnSpPr>
          <p:nvPr/>
        </p:nvCxnSpPr>
        <p:spPr>
          <a:xfrm flipH="1">
            <a:off x="2360105" y="3733800"/>
            <a:ext cx="31908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4FEF95-FD27-4779-B2B8-18579BCD9BF3}"/>
              </a:ext>
            </a:extLst>
          </p:cNvPr>
          <p:cNvSpPr txBox="1"/>
          <p:nvPr/>
        </p:nvSpPr>
        <p:spPr>
          <a:xfrm>
            <a:off x="1599831" y="2144361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Login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F54FA4-7D20-4A28-A937-28F2AA5105D4}"/>
              </a:ext>
            </a:extLst>
          </p:cNvPr>
          <p:cNvSpPr txBox="1"/>
          <p:nvPr/>
        </p:nvSpPr>
        <p:spPr>
          <a:xfrm>
            <a:off x="2031265" y="3316837"/>
            <a:ext cx="388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ource Code Pro" panose="020B0509030403020204" pitchFamily="49" charset="0"/>
              </a:rPr>
              <a:t>{“alg”:”RS256”}.{</a:t>
            </a:r>
            <a:r>
              <a:rPr lang="en-US" sz="1600" dirty="0" err="1">
                <a:latin typeface="Source Code Pro" panose="020B0509030403020204" pitchFamily="49" charset="0"/>
              </a:rPr>
              <a:t>notadmin</a:t>
            </a:r>
            <a:r>
              <a:rPr lang="en-US" sz="1600" dirty="0">
                <a:latin typeface="Source Code Pro" panose="020B0509030403020204" pitchFamily="49" charset="0"/>
              </a:rPr>
              <a:t>}.sig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10316E-A6DA-4A2E-8DBB-03195F1C4EE9}"/>
              </a:ext>
            </a:extLst>
          </p:cNvPr>
          <p:cNvSpPr txBox="1"/>
          <p:nvPr/>
        </p:nvSpPr>
        <p:spPr>
          <a:xfrm>
            <a:off x="2176410" y="4953407"/>
            <a:ext cx="3517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ource Code Pro" panose="020B0509030403020204" pitchFamily="49" charset="0"/>
              </a:rPr>
              <a:t>{“alg”:”</a:t>
            </a:r>
            <a:r>
              <a:rPr lang="en-US" sz="1600" dirty="0">
                <a:solidFill>
                  <a:schemeClr val="bg2"/>
                </a:solidFill>
                <a:latin typeface="Source Code Pro" panose="020B0509030403020204" pitchFamily="49" charset="0"/>
              </a:rPr>
              <a:t>HS256</a:t>
            </a:r>
            <a:r>
              <a:rPr lang="en-US" sz="1600" dirty="0">
                <a:latin typeface="Source Code Pro" panose="020B0509030403020204" pitchFamily="49" charset="0"/>
              </a:rPr>
              <a:t>”}.{</a:t>
            </a:r>
            <a:r>
              <a:rPr lang="en-US" sz="1600" dirty="0">
                <a:solidFill>
                  <a:schemeClr val="bg2"/>
                </a:solidFill>
                <a:latin typeface="Source Code Pro" panose="020B0509030403020204" pitchFamily="49" charset="0"/>
              </a:rPr>
              <a:t>admin</a:t>
            </a:r>
            <a:r>
              <a:rPr lang="en-US" sz="1600" dirty="0">
                <a:latin typeface="Source Code Pro" panose="020B0509030403020204" pitchFamily="49" charset="0"/>
              </a:rPr>
              <a:t>}.</a:t>
            </a:r>
            <a:r>
              <a:rPr lang="en-US" sz="1600" dirty="0">
                <a:solidFill>
                  <a:schemeClr val="bg2"/>
                </a:solidFill>
                <a:latin typeface="Source Code Pro" panose="020B0509030403020204" pitchFamily="49" charset="0"/>
              </a:rPr>
              <a:t>sig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B65402-AF29-4B84-A757-B6B0269471CD}"/>
              </a:ext>
            </a:extLst>
          </p:cNvPr>
          <p:cNvSpPr txBox="1"/>
          <p:nvPr/>
        </p:nvSpPr>
        <p:spPr>
          <a:xfrm>
            <a:off x="1784559" y="5663848"/>
            <a:ext cx="4038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I’m used to RS256, but this works too. Hi, admin!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3B16D70-1759-42B9-AD73-3D232736E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548" y="2744526"/>
            <a:ext cx="1095652" cy="12354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B39CC4-F46C-4C0B-93EC-8D9533D14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548" y="4892843"/>
            <a:ext cx="1095652" cy="123540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48EFF0-B1A8-47C8-B922-BB4D6DA95420}"/>
              </a:ext>
            </a:extLst>
          </p:cNvPr>
          <p:cNvCxnSpPr>
            <a:stCxn id="40" idx="1"/>
          </p:cNvCxnSpPr>
          <p:nvPr/>
        </p:nvCxnSpPr>
        <p:spPr>
          <a:xfrm flipH="1">
            <a:off x="8210801" y="3362228"/>
            <a:ext cx="17237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04C8516-8D79-474D-A50A-15A94CB6D1DA}"/>
              </a:ext>
            </a:extLst>
          </p:cNvPr>
          <p:cNvSpPr txBox="1"/>
          <p:nvPr/>
        </p:nvSpPr>
        <p:spPr>
          <a:xfrm>
            <a:off x="9743549" y="2375685"/>
            <a:ext cx="1477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Private key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03EDE4-72E3-42B6-9B92-F4881312371D}"/>
              </a:ext>
            </a:extLst>
          </p:cNvPr>
          <p:cNvSpPr txBox="1"/>
          <p:nvPr/>
        </p:nvSpPr>
        <p:spPr>
          <a:xfrm>
            <a:off x="9851411" y="6128247"/>
            <a:ext cx="136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Public key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3F4D7C-59D1-4DA8-B3C4-7B6113BE3D68}"/>
              </a:ext>
            </a:extLst>
          </p:cNvPr>
          <p:cNvSpPr txBox="1"/>
          <p:nvPr/>
        </p:nvSpPr>
        <p:spPr>
          <a:xfrm>
            <a:off x="8387450" y="2900948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Sign JWT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A5E147-DAC1-4B14-9858-1FE268F64CBF}"/>
              </a:ext>
            </a:extLst>
          </p:cNvPr>
          <p:cNvCxnSpPr/>
          <p:nvPr/>
        </p:nvCxnSpPr>
        <p:spPr>
          <a:xfrm flipH="1">
            <a:off x="8127664" y="5638800"/>
            <a:ext cx="17237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3054E5B-C2CF-4B76-8E95-9E0DEAD1ECA7}"/>
              </a:ext>
            </a:extLst>
          </p:cNvPr>
          <p:cNvSpPr txBox="1"/>
          <p:nvPr/>
        </p:nvSpPr>
        <p:spPr>
          <a:xfrm>
            <a:off x="8326115" y="5135253"/>
            <a:ext cx="137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Verify JWT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6FE02DE-BECD-4CF6-8AA3-80A2F5DF353C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V="1">
            <a:off x="6318443" y="728911"/>
            <a:ext cx="205596" cy="812226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BCCB40D-2500-44E3-9833-B7BA218459CA}"/>
              </a:ext>
            </a:extLst>
          </p:cNvPr>
          <p:cNvSpPr txBox="1"/>
          <p:nvPr/>
        </p:nvSpPr>
        <p:spPr>
          <a:xfrm>
            <a:off x="2436550" y="4208727"/>
            <a:ext cx="587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Use public key as password for HS256 signature</a:t>
            </a:r>
          </a:p>
        </p:txBody>
      </p:sp>
    </p:spTree>
    <p:extLst>
      <p:ext uri="{BB962C8B-B14F-4D97-AF65-F5344CB8AC3E}">
        <p14:creationId xmlns:p14="http://schemas.microsoft.com/office/powerpoint/2010/main" val="161039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48" grpId="0"/>
      <p:bldP spid="5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0958525" cy="46482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JWT headers may contain a Key Identifier (kid):</a:t>
            </a:r>
          </a:p>
          <a:p>
            <a:pPr marL="430212" lvl="3" indent="0">
              <a:buNone/>
            </a:pPr>
            <a:r>
              <a:rPr lang="en-US" sz="1600" dirty="0">
                <a:latin typeface="+mn-lt"/>
                <a:cs typeface="Adobe Devanagari" panose="02040503050201020203" pitchFamily="18" charset="0"/>
              </a:rPr>
              <a:t>{“</a:t>
            </a:r>
            <a:r>
              <a:rPr lang="en-US" sz="1600" dirty="0" err="1">
                <a:latin typeface="+mn-lt"/>
                <a:cs typeface="Adobe Devanagari" panose="02040503050201020203" pitchFamily="18" charset="0"/>
              </a:rPr>
              <a:t>typ</a:t>
            </a:r>
            <a:r>
              <a:rPr lang="en-US" sz="1600" dirty="0">
                <a:latin typeface="+mn-lt"/>
                <a:cs typeface="Adobe Devanagari" panose="02040503050201020203" pitchFamily="18" charset="0"/>
              </a:rPr>
              <a:t>”:”JWT”, “</a:t>
            </a:r>
            <a:r>
              <a:rPr lang="en-US" sz="1600" dirty="0" err="1">
                <a:latin typeface="+mn-lt"/>
                <a:cs typeface="Adobe Devanagari" panose="02040503050201020203" pitchFamily="18" charset="0"/>
              </a:rPr>
              <a:t>alg</a:t>
            </a:r>
            <a:r>
              <a:rPr lang="en-US" sz="1600" dirty="0">
                <a:latin typeface="+mn-lt"/>
                <a:cs typeface="Adobe Devanagari" panose="02040503050201020203" pitchFamily="18" charset="0"/>
              </a:rPr>
              <a:t>”: “HS256”, </a:t>
            </a:r>
            <a:r>
              <a:rPr lang="en-US" sz="1600" dirty="0">
                <a:solidFill>
                  <a:schemeClr val="bg2"/>
                </a:solidFill>
                <a:latin typeface="+mn-lt"/>
                <a:cs typeface="Adobe Devanagari" panose="02040503050201020203" pitchFamily="18" charset="0"/>
              </a:rPr>
              <a:t>“kid”: “0001”</a:t>
            </a:r>
            <a:r>
              <a:rPr lang="en-US" sz="1600" dirty="0">
                <a:latin typeface="+mn-lt"/>
                <a:cs typeface="Adobe Devanagari" panose="02040503050201020203" pitchFamily="18" charset="0"/>
              </a:rPr>
              <a:t>}.</a:t>
            </a:r>
            <a:r>
              <a:rPr lang="en-US" sz="1600" dirty="0" err="1">
                <a:latin typeface="+mn-lt"/>
                <a:cs typeface="Adobe Devanagari" panose="02040503050201020203" pitchFamily="18" charset="0"/>
              </a:rPr>
              <a:t>header.signature</a:t>
            </a:r>
            <a:endParaRPr lang="en-US" sz="1600" dirty="0">
              <a:latin typeface="+mn-lt"/>
              <a:cs typeface="Adobe Devanagari" panose="02040503050201020203" pitchFamily="18" charset="0"/>
            </a:endParaRPr>
          </a:p>
          <a:p>
            <a:pPr lvl="1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lvl="1"/>
            <a:r>
              <a:rPr lang="en-US" sz="2400" dirty="0">
                <a:latin typeface="+mn-lt"/>
                <a:cs typeface="Adobe Devanagari" panose="02040503050201020203" pitchFamily="18" charset="0"/>
              </a:rPr>
              <a:t>The kid indicates which key was used to sign the JWT. </a:t>
            </a:r>
          </a:p>
          <a:p>
            <a:pPr lvl="1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lvl="1"/>
            <a:r>
              <a:rPr lang="en-US" sz="2400" dirty="0">
                <a:latin typeface="+mn-lt"/>
                <a:cs typeface="Adobe Devanagari" panose="02040503050201020203" pitchFamily="18" charset="0"/>
              </a:rPr>
              <a:t>The kid value may be vulnerable to injection attacks:</a:t>
            </a:r>
          </a:p>
          <a:p>
            <a:pPr lvl="2"/>
            <a:r>
              <a:rPr lang="en-US" sz="2000" dirty="0">
                <a:latin typeface="+mn-lt"/>
                <a:cs typeface="Adobe Devanagari" panose="02040503050201020203" pitchFamily="18" charset="0"/>
              </a:rPr>
              <a:t>Directory traversal</a:t>
            </a:r>
          </a:p>
          <a:p>
            <a:pPr lvl="2"/>
            <a:r>
              <a:rPr lang="en-US" sz="2000" dirty="0">
                <a:latin typeface="+mn-lt"/>
                <a:cs typeface="Adobe Devanagari" panose="02040503050201020203" pitchFamily="18" charset="0"/>
              </a:rPr>
              <a:t>SQL injection</a:t>
            </a:r>
          </a:p>
          <a:p>
            <a:pPr lvl="2"/>
            <a:r>
              <a:rPr lang="en-US" sz="2000" dirty="0">
                <a:latin typeface="+mn-lt"/>
                <a:cs typeface="Adobe Devanagari" panose="02040503050201020203" pitchFamily="18" charset="0"/>
              </a:rPr>
              <a:t>Command injection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4. Key Identifier (kid) Injection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</p:spTree>
    <p:extLst>
      <p:ext uri="{BB962C8B-B14F-4D97-AF65-F5344CB8AC3E}">
        <p14:creationId xmlns:p14="http://schemas.microsoft.com/office/powerpoint/2010/main" val="329024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0958525" cy="46482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Application may have multiple keys stored on the filesystem.</a:t>
            </a:r>
          </a:p>
          <a:p>
            <a:pPr marL="430212" lvl="2" indent="-228600"/>
            <a:r>
              <a:rPr lang="en-US" sz="2000" dirty="0">
                <a:latin typeface="+mn-lt"/>
                <a:cs typeface="Adobe Devanagari" panose="02040503050201020203" pitchFamily="18" charset="0"/>
              </a:rPr>
              <a:t>Kid indicates which one to use.</a:t>
            </a:r>
          </a:p>
          <a:p>
            <a:pPr marL="430212" lvl="2" indent="-228600"/>
            <a:endParaRPr lang="en-US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Applications may leave the kid  vulnerable to directory traversal / file inclusion attacks, allowing the user to specify which file to use to verify the signature.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If we can make the application use a file that we know the contents of, then we can generate JWT signatures that the application will accept.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4. Key Identifier (kid) Injection – Directory Traversal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</p:spTree>
    <p:extLst>
      <p:ext uri="{BB962C8B-B14F-4D97-AF65-F5344CB8AC3E}">
        <p14:creationId xmlns:p14="http://schemas.microsoft.com/office/powerpoint/2010/main" val="2024845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9DB4EB-670B-4DAD-BE1B-92055564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404" y="261732"/>
            <a:ext cx="3175000" cy="3175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Key Identifier (kid) Injection – Directory Traversal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5D7C61-6A50-4B70-8834-97168D1C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087326"/>
            <a:ext cx="1453896" cy="18196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4FEF95-FD27-4779-B2B8-18579BCD9BF3}"/>
              </a:ext>
            </a:extLst>
          </p:cNvPr>
          <p:cNvSpPr txBox="1"/>
          <p:nvPr/>
        </p:nvSpPr>
        <p:spPr>
          <a:xfrm>
            <a:off x="3056811" y="1407749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Login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F54FA4-7D20-4A28-A937-28F2AA5105D4}"/>
              </a:ext>
            </a:extLst>
          </p:cNvPr>
          <p:cNvSpPr txBox="1"/>
          <p:nvPr/>
        </p:nvSpPr>
        <p:spPr>
          <a:xfrm>
            <a:off x="3815216" y="2737096"/>
            <a:ext cx="5492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ource Code Pro" panose="020B0509030403020204" pitchFamily="49" charset="0"/>
              </a:rPr>
              <a:t>{“alg”:”HS256”,”kid”:”0001”}.{</a:t>
            </a:r>
            <a:r>
              <a:rPr lang="en-US" sz="1600" dirty="0" err="1">
                <a:latin typeface="Source Code Pro" panose="020B0509030403020204" pitchFamily="49" charset="0"/>
              </a:rPr>
              <a:t>notadmin</a:t>
            </a:r>
            <a:r>
              <a:rPr lang="en-US" sz="1600" dirty="0">
                <a:latin typeface="Source Code Pro" panose="020B0509030403020204" pitchFamily="49" charset="0"/>
              </a:rPr>
              <a:t>}.sig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70483-94BB-4479-BA56-6295CF815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76" y="3175906"/>
            <a:ext cx="946083" cy="94608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78E9B4A-2A6F-436F-909C-E5FBDE598E5A}"/>
              </a:ext>
            </a:extLst>
          </p:cNvPr>
          <p:cNvSpPr txBox="1"/>
          <p:nvPr/>
        </p:nvSpPr>
        <p:spPr>
          <a:xfrm>
            <a:off x="219176" y="2769032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/etc/magic</a:t>
            </a:r>
          </a:p>
        </p:txBody>
      </p:sp>
      <p:sp>
        <p:nvSpPr>
          <p:cNvPr id="55" name="Speech Bubble: Oval 54">
            <a:extLst>
              <a:ext uri="{FF2B5EF4-FFF2-40B4-BE49-F238E27FC236}">
                <a16:creationId xmlns:a16="http://schemas.microsoft.com/office/drawing/2014/main" id="{F744DEF5-A3AD-4772-ABC9-46017EFC4A06}"/>
              </a:ext>
            </a:extLst>
          </p:cNvPr>
          <p:cNvSpPr/>
          <p:nvPr/>
        </p:nvSpPr>
        <p:spPr>
          <a:xfrm>
            <a:off x="73950" y="1224538"/>
            <a:ext cx="2872900" cy="1262232"/>
          </a:xfrm>
          <a:prstGeom prst="wedgeEllipseCallout">
            <a:avLst>
              <a:gd name="adj1" fmla="val 39153"/>
              <a:gd name="adj2" fmla="val 560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 need a file on the application server with a predictable location </a:t>
            </a:r>
            <a:r>
              <a:rPr lang="en-US" sz="1400" b="1" u="sng" dirty="0"/>
              <a:t>and content.</a:t>
            </a:r>
            <a:endParaRPr lang="en-US" sz="1400" b="1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65A9D89-738E-451D-9DA8-E1188543F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316" y="4419600"/>
            <a:ext cx="2334768" cy="195986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26E9C4D-D08A-43DF-80D6-01EF725BE0F1}"/>
              </a:ext>
            </a:extLst>
          </p:cNvPr>
          <p:cNvSpPr txBox="1"/>
          <p:nvPr/>
        </p:nvSpPr>
        <p:spPr>
          <a:xfrm>
            <a:off x="3277757" y="4582073"/>
            <a:ext cx="5984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{“alg”:”HS256”,”kid”:”</a:t>
            </a:r>
            <a:r>
              <a:rPr lang="en-US" sz="1400" dirty="0">
                <a:solidFill>
                  <a:schemeClr val="bg2"/>
                </a:solidFill>
                <a:latin typeface="Source Code Pro" panose="020B0509030403020204" pitchFamily="49" charset="0"/>
              </a:rPr>
              <a:t>../../../etc/magic</a:t>
            </a:r>
            <a:r>
              <a:rPr lang="en-US" sz="1400" dirty="0">
                <a:latin typeface="Source Code Pro" panose="020B0509030403020204" pitchFamily="49" charset="0"/>
              </a:rPr>
              <a:t>”}.{</a:t>
            </a:r>
            <a:r>
              <a:rPr lang="en-US" sz="1400" dirty="0">
                <a:solidFill>
                  <a:schemeClr val="bg2"/>
                </a:solidFill>
                <a:latin typeface="Source Code Pro" panose="020B0509030403020204" pitchFamily="49" charset="0"/>
              </a:rPr>
              <a:t>admin</a:t>
            </a:r>
            <a:r>
              <a:rPr lang="en-US" sz="1400" dirty="0">
                <a:latin typeface="Source Code Pro" panose="020B0509030403020204" pitchFamily="49" charset="0"/>
              </a:rPr>
              <a:t>}.</a:t>
            </a:r>
            <a:r>
              <a:rPr lang="en-US" sz="1400" dirty="0">
                <a:solidFill>
                  <a:schemeClr val="bg2"/>
                </a:solidFill>
                <a:latin typeface="Source Code Pro" panose="020B0509030403020204" pitchFamily="49" charset="0"/>
              </a:rPr>
              <a:t>sig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E552C1-E2A0-445C-A9C1-9A887410D15C}"/>
              </a:ext>
            </a:extLst>
          </p:cNvPr>
          <p:cNvSpPr txBox="1"/>
          <p:nvPr/>
        </p:nvSpPr>
        <p:spPr>
          <a:xfrm>
            <a:off x="1132602" y="4019490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Sign JWT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A5448AE-B4F2-4E18-9136-37660C5C38DD}"/>
              </a:ext>
            </a:extLst>
          </p:cNvPr>
          <p:cNvCxnSpPr/>
          <p:nvPr/>
        </p:nvCxnSpPr>
        <p:spPr>
          <a:xfrm flipH="1">
            <a:off x="1165259" y="3581400"/>
            <a:ext cx="13668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71FE039-2443-4779-837D-A25764D89088}"/>
              </a:ext>
            </a:extLst>
          </p:cNvPr>
          <p:cNvCxnSpPr>
            <a:cxnSpLocks/>
          </p:cNvCxnSpPr>
          <p:nvPr/>
        </p:nvCxnSpPr>
        <p:spPr>
          <a:xfrm>
            <a:off x="3164115" y="4019490"/>
            <a:ext cx="6132719" cy="1029719"/>
          </a:xfrm>
          <a:prstGeom prst="bentConnector3">
            <a:avLst>
              <a:gd name="adj1" fmla="val 2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E911586D-DA80-4A19-B309-DF54968D7071}"/>
              </a:ext>
            </a:extLst>
          </p:cNvPr>
          <p:cNvCxnSpPr>
            <a:cxnSpLocks/>
          </p:cNvCxnSpPr>
          <p:nvPr/>
        </p:nvCxnSpPr>
        <p:spPr>
          <a:xfrm>
            <a:off x="1165259" y="3880789"/>
            <a:ext cx="7874338" cy="626208"/>
          </a:xfrm>
          <a:prstGeom prst="bentConnector3">
            <a:avLst>
              <a:gd name="adj1" fmla="val 1000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3D2D7E26-FB25-4517-AA39-A1CB48295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197" y="3237717"/>
            <a:ext cx="946083" cy="94608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D5E75F0-1BC9-4F0A-B3DE-6DD0C6ADA523}"/>
              </a:ext>
            </a:extLst>
          </p:cNvPr>
          <p:cNvSpPr txBox="1"/>
          <p:nvPr/>
        </p:nvSpPr>
        <p:spPr>
          <a:xfrm>
            <a:off x="9707593" y="3024325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/etc/magic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A9CC283B-7358-4269-8064-64BEFA790155}"/>
              </a:ext>
            </a:extLst>
          </p:cNvPr>
          <p:cNvCxnSpPr/>
          <p:nvPr/>
        </p:nvCxnSpPr>
        <p:spPr>
          <a:xfrm rot="10800000">
            <a:off x="2743200" y="4081977"/>
            <a:ext cx="6516116" cy="1947897"/>
          </a:xfrm>
          <a:prstGeom prst="bentConnector3">
            <a:avLst>
              <a:gd name="adj1" fmla="val 9997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050C904-5392-4FAD-AB44-9984650DAA34}"/>
              </a:ext>
            </a:extLst>
          </p:cNvPr>
          <p:cNvCxnSpPr>
            <a:stCxn id="19" idx="0"/>
          </p:cNvCxnSpPr>
          <p:nvPr/>
        </p:nvCxnSpPr>
        <p:spPr>
          <a:xfrm rot="5400000" flipH="1" flipV="1">
            <a:off x="5438033" y="-423453"/>
            <a:ext cx="238094" cy="47834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CE7A4E-53DE-4CAA-A970-C472AC0C4147}"/>
              </a:ext>
            </a:extLst>
          </p:cNvPr>
          <p:cNvCxnSpPr/>
          <p:nvPr/>
        </p:nvCxnSpPr>
        <p:spPr>
          <a:xfrm rot="10800000" flipV="1">
            <a:off x="3892297" y="2819400"/>
            <a:ext cx="5292775" cy="356506"/>
          </a:xfrm>
          <a:prstGeom prst="bentConnector3">
            <a:avLst>
              <a:gd name="adj1" fmla="val -2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7CB2D6F-B373-4CC4-B295-02F9387F3E7D}"/>
              </a:ext>
            </a:extLst>
          </p:cNvPr>
          <p:cNvCxnSpPr/>
          <p:nvPr/>
        </p:nvCxnSpPr>
        <p:spPr>
          <a:xfrm>
            <a:off x="10403238" y="4019490"/>
            <a:ext cx="0" cy="526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44C3F09-B330-4238-9B6C-E2008AD8C81D}"/>
              </a:ext>
            </a:extLst>
          </p:cNvPr>
          <p:cNvSpPr txBox="1"/>
          <p:nvPr/>
        </p:nvSpPr>
        <p:spPr>
          <a:xfrm>
            <a:off x="10496796" y="4076021"/>
            <a:ext cx="137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Verify JWT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996963E-EF67-463E-B75A-139766AAED04}"/>
              </a:ext>
            </a:extLst>
          </p:cNvPr>
          <p:cNvSpPr txBox="1"/>
          <p:nvPr/>
        </p:nvSpPr>
        <p:spPr>
          <a:xfrm>
            <a:off x="5356553" y="5576017"/>
            <a:ext cx="4007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Signature checks out. Hi, admin!</a:t>
            </a:r>
          </a:p>
        </p:txBody>
      </p:sp>
    </p:spTree>
    <p:extLst>
      <p:ext uri="{BB962C8B-B14F-4D97-AF65-F5344CB8AC3E}">
        <p14:creationId xmlns:p14="http://schemas.microsoft.com/office/powerpoint/2010/main" val="400100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52" grpId="0"/>
      <p:bldP spid="55" grpId="0" animBg="1"/>
      <p:bldP spid="57" grpId="0"/>
      <p:bldP spid="59" grpId="0"/>
      <p:bldP spid="82" grpId="0"/>
      <p:bldP spid="111" grpId="0"/>
      <p:bldP spid="1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0958525" cy="46482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Application may have multiple keys stored in a database.</a:t>
            </a:r>
          </a:p>
          <a:p>
            <a:pPr marL="430212" lvl="2" indent="-228600"/>
            <a:r>
              <a:rPr lang="en-US" sz="2000" dirty="0">
                <a:latin typeface="+mn-lt"/>
                <a:cs typeface="Adobe Devanagari" panose="02040503050201020203" pitchFamily="18" charset="0"/>
              </a:rPr>
              <a:t>Kid indicates which one to use.</a:t>
            </a:r>
          </a:p>
          <a:p>
            <a:pPr marL="430212" lvl="2" indent="-228600"/>
            <a:endParaRPr lang="en-US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Applications may leave the kid vulnerable to SQL injection attacks, allowing the user to specify a password to verify the signature with.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If we can predict the password, then we can generate JWT signatures that the application will accept.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4. Key Identifier (kid) Injection – SQL Injection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</p:spTree>
    <p:extLst>
      <p:ext uri="{BB962C8B-B14F-4D97-AF65-F5344CB8AC3E}">
        <p14:creationId xmlns:p14="http://schemas.microsoft.com/office/powerpoint/2010/main" val="2322893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9DB4EB-670B-4DAD-BE1B-92055564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404" y="261732"/>
            <a:ext cx="3175000" cy="3175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Key Identifier (kid) Injection – SQL Injection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5D7C61-6A50-4B70-8834-97168D1C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451" y="2675936"/>
            <a:ext cx="1453896" cy="18196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4FEF95-FD27-4779-B2B8-18579BCD9BF3}"/>
              </a:ext>
            </a:extLst>
          </p:cNvPr>
          <p:cNvSpPr txBox="1"/>
          <p:nvPr/>
        </p:nvSpPr>
        <p:spPr>
          <a:xfrm>
            <a:off x="3056811" y="1407749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Login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F54FA4-7D20-4A28-A937-28F2AA5105D4}"/>
              </a:ext>
            </a:extLst>
          </p:cNvPr>
          <p:cNvSpPr txBox="1"/>
          <p:nvPr/>
        </p:nvSpPr>
        <p:spPr>
          <a:xfrm>
            <a:off x="3751990" y="2737096"/>
            <a:ext cx="5492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ource Code Pro" panose="020B0509030403020204" pitchFamily="49" charset="0"/>
              </a:rPr>
              <a:t>{“alg”:”HS256”,”kid”:”0001”}.{</a:t>
            </a:r>
            <a:r>
              <a:rPr lang="en-US" sz="1600" dirty="0" err="1">
                <a:latin typeface="Source Code Pro" panose="020B0509030403020204" pitchFamily="49" charset="0"/>
              </a:rPr>
              <a:t>notadmin</a:t>
            </a:r>
            <a:r>
              <a:rPr lang="en-US" sz="1600" dirty="0">
                <a:latin typeface="Source Code Pro" panose="020B0509030403020204" pitchFamily="49" charset="0"/>
              </a:rPr>
              <a:t>}.sig</a:t>
            </a:r>
          </a:p>
        </p:txBody>
      </p:sp>
      <p:sp>
        <p:nvSpPr>
          <p:cNvPr id="55" name="Speech Bubble: Oval 54">
            <a:extLst>
              <a:ext uri="{FF2B5EF4-FFF2-40B4-BE49-F238E27FC236}">
                <a16:creationId xmlns:a16="http://schemas.microsoft.com/office/drawing/2014/main" id="{F744DEF5-A3AD-4772-ABC9-46017EFC4A06}"/>
              </a:ext>
            </a:extLst>
          </p:cNvPr>
          <p:cNvSpPr/>
          <p:nvPr/>
        </p:nvSpPr>
        <p:spPr>
          <a:xfrm>
            <a:off x="175100" y="1253949"/>
            <a:ext cx="2872900" cy="1163192"/>
          </a:xfrm>
          <a:prstGeom prst="wedgeEllipseCallout">
            <a:avLst>
              <a:gd name="adj1" fmla="val 39153"/>
              <a:gd name="adj2" fmla="val 560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 need a SQL query with a predictable result.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65A9D89-738E-451D-9DA8-E1188543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16" y="4419600"/>
            <a:ext cx="2334768" cy="195986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26E9C4D-D08A-43DF-80D6-01EF725BE0F1}"/>
              </a:ext>
            </a:extLst>
          </p:cNvPr>
          <p:cNvSpPr txBox="1"/>
          <p:nvPr/>
        </p:nvSpPr>
        <p:spPr>
          <a:xfrm>
            <a:off x="3277757" y="4585691"/>
            <a:ext cx="5984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{“</a:t>
            </a:r>
            <a:r>
              <a:rPr lang="en-US" sz="1400" dirty="0" err="1">
                <a:latin typeface="Source Code Pro" panose="020B0509030403020204" pitchFamily="49" charset="0"/>
              </a:rPr>
              <a:t>alg</a:t>
            </a:r>
            <a:r>
              <a:rPr lang="en-US" sz="1400" dirty="0">
                <a:latin typeface="Source Code Pro" panose="020B0509030403020204" pitchFamily="49" charset="0"/>
              </a:rPr>
              <a:t>:…,”kid”:”</a:t>
            </a:r>
            <a:r>
              <a:rPr lang="en-US" sz="1400" dirty="0">
                <a:solidFill>
                  <a:schemeClr val="bg2"/>
                </a:solidFill>
                <a:latin typeface="Source Code Pro" panose="020B0509030403020204" pitchFamily="49" charset="0"/>
              </a:rPr>
              <a:t>’ union select 'secret'--</a:t>
            </a:r>
            <a:r>
              <a:rPr lang="en-US" sz="1400" dirty="0">
                <a:latin typeface="Source Code Pro" panose="020B0509030403020204" pitchFamily="49" charset="0"/>
              </a:rPr>
              <a:t>”}.{</a:t>
            </a:r>
            <a:r>
              <a:rPr lang="en-US" sz="1400" dirty="0">
                <a:solidFill>
                  <a:schemeClr val="bg2"/>
                </a:solidFill>
                <a:latin typeface="Source Code Pro" panose="020B0509030403020204" pitchFamily="49" charset="0"/>
              </a:rPr>
              <a:t>admin</a:t>
            </a:r>
            <a:r>
              <a:rPr lang="en-US" sz="1400" dirty="0">
                <a:latin typeface="Source Code Pro" panose="020B0509030403020204" pitchFamily="49" charset="0"/>
              </a:rPr>
              <a:t>}.</a:t>
            </a:r>
            <a:r>
              <a:rPr lang="en-US" sz="1400" dirty="0">
                <a:solidFill>
                  <a:schemeClr val="bg2"/>
                </a:solidFill>
                <a:latin typeface="Source Code Pro" panose="020B0509030403020204" pitchFamily="49" charset="0"/>
              </a:rPr>
              <a:t>sig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71FE039-2443-4779-837D-A25764D89088}"/>
              </a:ext>
            </a:extLst>
          </p:cNvPr>
          <p:cNvCxnSpPr>
            <a:cxnSpLocks/>
          </p:cNvCxnSpPr>
          <p:nvPr/>
        </p:nvCxnSpPr>
        <p:spPr>
          <a:xfrm>
            <a:off x="3164115" y="4724400"/>
            <a:ext cx="6132719" cy="324809"/>
          </a:xfrm>
          <a:prstGeom prst="bentConnector3">
            <a:avLst>
              <a:gd name="adj1" fmla="val -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A9CC283B-7358-4269-8064-64BEFA790155}"/>
              </a:ext>
            </a:extLst>
          </p:cNvPr>
          <p:cNvCxnSpPr>
            <a:cxnSpLocks/>
          </p:cNvCxnSpPr>
          <p:nvPr/>
        </p:nvCxnSpPr>
        <p:spPr>
          <a:xfrm rot="10800000">
            <a:off x="2743200" y="4724401"/>
            <a:ext cx="6516116" cy="1305477"/>
          </a:xfrm>
          <a:prstGeom prst="bentConnector3">
            <a:avLst>
              <a:gd name="adj1" fmla="val 1001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050C904-5392-4FAD-AB44-9984650DAA34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5152945" y="-103982"/>
            <a:ext cx="776372" cy="47834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CE7A4E-53DE-4CAA-A970-C472AC0C4147}"/>
              </a:ext>
            </a:extLst>
          </p:cNvPr>
          <p:cNvCxnSpPr/>
          <p:nvPr/>
        </p:nvCxnSpPr>
        <p:spPr>
          <a:xfrm rot="10800000" flipV="1">
            <a:off x="3892297" y="2819400"/>
            <a:ext cx="5292775" cy="356506"/>
          </a:xfrm>
          <a:prstGeom prst="bentConnector3">
            <a:avLst>
              <a:gd name="adj1" fmla="val -2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996963E-EF67-463E-B75A-139766AAED04}"/>
              </a:ext>
            </a:extLst>
          </p:cNvPr>
          <p:cNvSpPr txBox="1"/>
          <p:nvPr/>
        </p:nvSpPr>
        <p:spPr>
          <a:xfrm>
            <a:off x="5356553" y="5576017"/>
            <a:ext cx="4007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Signature checks out. Hi, admin!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8D77BC05-099C-4526-90A5-34D1D4A9C214}"/>
              </a:ext>
            </a:extLst>
          </p:cNvPr>
          <p:cNvCxnSpPr>
            <a:cxnSpLocks/>
          </p:cNvCxnSpPr>
          <p:nvPr/>
        </p:nvCxnSpPr>
        <p:spPr>
          <a:xfrm>
            <a:off x="3892296" y="4174532"/>
            <a:ext cx="5089078" cy="418617"/>
          </a:xfrm>
          <a:prstGeom prst="bentConnector3">
            <a:avLst>
              <a:gd name="adj1" fmla="val 10005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5B4873-EA04-4F45-98E7-4E53B396FFEE}"/>
              </a:ext>
            </a:extLst>
          </p:cNvPr>
          <p:cNvSpPr txBox="1"/>
          <p:nvPr/>
        </p:nvSpPr>
        <p:spPr>
          <a:xfrm>
            <a:off x="3879856" y="3732387"/>
            <a:ext cx="4099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Sign JWT with passphrase ‘secret’</a:t>
            </a:r>
          </a:p>
        </p:txBody>
      </p:sp>
    </p:spTree>
    <p:extLst>
      <p:ext uri="{BB962C8B-B14F-4D97-AF65-F5344CB8AC3E}">
        <p14:creationId xmlns:p14="http://schemas.microsoft.com/office/powerpoint/2010/main" val="355197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55" grpId="0" animBg="1"/>
      <p:bldP spid="57" grpId="0"/>
      <p:bldP spid="116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0958525" cy="46482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Applications may leave the kid  vulnerable to command injection attacks.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In this case, exploitation happens </a:t>
            </a:r>
            <a:r>
              <a:rPr lang="en-US" sz="2400" dirty="0">
                <a:solidFill>
                  <a:schemeClr val="bg2"/>
                </a:solidFill>
                <a:latin typeface="+mn-lt"/>
                <a:cs typeface="Adobe Devanagari" panose="02040503050201020203" pitchFamily="18" charset="0"/>
              </a:rPr>
              <a:t>before</a:t>
            </a:r>
            <a:r>
              <a:rPr lang="en-US" sz="2400" dirty="0">
                <a:latin typeface="+mn-lt"/>
                <a:cs typeface="Adobe Devanagari" panose="02040503050201020203" pitchFamily="18" charset="0"/>
              </a:rPr>
              <a:t> the signature verification occurs, so no need to try and generate a valid signature!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4. Key Identifier (kid) Injection – Command Injection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</p:spTree>
    <p:extLst>
      <p:ext uri="{BB962C8B-B14F-4D97-AF65-F5344CB8AC3E}">
        <p14:creationId xmlns:p14="http://schemas.microsoft.com/office/powerpoint/2010/main" val="346415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JSON Web Token?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104531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9DB4EB-670B-4DAD-BE1B-92055564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404" y="261732"/>
            <a:ext cx="3175000" cy="3175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Key Identifier (kid) Injection – Command Injection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5D7C61-6A50-4B70-8834-97168D1C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451" y="2675936"/>
            <a:ext cx="1453896" cy="18196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4FEF95-FD27-4779-B2B8-18579BCD9BF3}"/>
              </a:ext>
            </a:extLst>
          </p:cNvPr>
          <p:cNvSpPr txBox="1"/>
          <p:nvPr/>
        </p:nvSpPr>
        <p:spPr>
          <a:xfrm>
            <a:off x="3056811" y="1407749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Login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F54FA4-7D20-4A28-A937-28F2AA5105D4}"/>
              </a:ext>
            </a:extLst>
          </p:cNvPr>
          <p:cNvSpPr txBox="1"/>
          <p:nvPr/>
        </p:nvSpPr>
        <p:spPr>
          <a:xfrm>
            <a:off x="3739398" y="2765034"/>
            <a:ext cx="5492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ource Code Pro" panose="020B0509030403020204" pitchFamily="49" charset="0"/>
              </a:rPr>
              <a:t>{“alg”:”HS256”,”kid”:”0001”}.{</a:t>
            </a:r>
            <a:r>
              <a:rPr lang="en-US" sz="1600" dirty="0" err="1">
                <a:latin typeface="Source Code Pro" panose="020B0509030403020204" pitchFamily="49" charset="0"/>
              </a:rPr>
              <a:t>notadmin</a:t>
            </a:r>
            <a:r>
              <a:rPr lang="en-US" sz="1600" dirty="0">
                <a:latin typeface="Source Code Pro" panose="020B0509030403020204" pitchFamily="49" charset="0"/>
              </a:rPr>
              <a:t>}.sig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65A9D89-738E-451D-9DA8-E1188543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16" y="4419600"/>
            <a:ext cx="2334768" cy="195986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26E9C4D-D08A-43DF-80D6-01EF725BE0F1}"/>
              </a:ext>
            </a:extLst>
          </p:cNvPr>
          <p:cNvSpPr txBox="1"/>
          <p:nvPr/>
        </p:nvSpPr>
        <p:spPr>
          <a:xfrm>
            <a:off x="3273251" y="4646503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{“</a:t>
            </a:r>
            <a:r>
              <a:rPr lang="en-US" sz="1400" dirty="0" err="1">
                <a:latin typeface="Source Code Pro" panose="020B0509030403020204" pitchFamily="49" charset="0"/>
              </a:rPr>
              <a:t>alg</a:t>
            </a:r>
            <a:r>
              <a:rPr lang="en-US" sz="1400" dirty="0">
                <a:latin typeface="Source Code Pro" panose="020B0509030403020204" pitchFamily="49" charset="0"/>
              </a:rPr>
              <a:t>:…,”kid”:”</a:t>
            </a:r>
            <a:r>
              <a:rPr lang="en-US" sz="1400" dirty="0">
                <a:solidFill>
                  <a:schemeClr val="bg2"/>
                </a:solidFill>
                <a:latin typeface="Source Code Pro" panose="020B0509030403020204" pitchFamily="49" charset="0"/>
              </a:rPr>
              <a:t>|/</a:t>
            </a:r>
            <a:r>
              <a:rPr lang="en-US" sz="1400" dirty="0" err="1">
                <a:solidFill>
                  <a:schemeClr val="bg2"/>
                </a:solidFill>
                <a:latin typeface="Source Code Pro" panose="020B0509030403020204" pitchFamily="49" charset="0"/>
              </a:rPr>
              <a:t>usr</a:t>
            </a:r>
            <a:r>
              <a:rPr lang="en-US" sz="1400" dirty="0">
                <a:solidFill>
                  <a:schemeClr val="bg2"/>
                </a:solidFill>
                <a:latin typeface="Source Code Pro" panose="020B0509030403020204" pitchFamily="49" charset="0"/>
              </a:rPr>
              <a:t>/bin/</a:t>
            </a:r>
            <a:r>
              <a:rPr lang="en-US" sz="1400" dirty="0" err="1">
                <a:solidFill>
                  <a:schemeClr val="bg2"/>
                </a:solidFill>
                <a:latin typeface="Source Code Pro" panose="020B0509030403020204" pitchFamily="49" charset="0"/>
              </a:rPr>
              <a:t>givshellplz</a:t>
            </a:r>
            <a:r>
              <a:rPr lang="en-US" sz="1400" dirty="0">
                <a:latin typeface="Source Code Pro" panose="020B0509030403020204" pitchFamily="49" charset="0"/>
              </a:rPr>
              <a:t>”}.{</a:t>
            </a:r>
            <a:r>
              <a:rPr lang="en-US" sz="1400" dirty="0" err="1">
                <a:latin typeface="Source Code Pro" panose="020B0509030403020204" pitchFamily="49" charset="0"/>
              </a:rPr>
              <a:t>notadmin</a:t>
            </a:r>
            <a:r>
              <a:rPr lang="en-US" sz="1400" dirty="0">
                <a:latin typeface="Source Code Pro" panose="020B0509030403020204" pitchFamily="49" charset="0"/>
              </a:rPr>
              <a:t>}.sig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71FE039-2443-4779-837D-A25764D89088}"/>
              </a:ext>
            </a:extLst>
          </p:cNvPr>
          <p:cNvCxnSpPr>
            <a:cxnSpLocks/>
          </p:cNvCxnSpPr>
          <p:nvPr/>
        </p:nvCxnSpPr>
        <p:spPr>
          <a:xfrm>
            <a:off x="3164115" y="4724400"/>
            <a:ext cx="6132719" cy="324809"/>
          </a:xfrm>
          <a:prstGeom prst="bentConnector3">
            <a:avLst>
              <a:gd name="adj1" fmla="val -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A9CC283B-7358-4269-8064-64BEFA790155}"/>
              </a:ext>
            </a:extLst>
          </p:cNvPr>
          <p:cNvCxnSpPr>
            <a:cxnSpLocks/>
          </p:cNvCxnSpPr>
          <p:nvPr/>
        </p:nvCxnSpPr>
        <p:spPr>
          <a:xfrm rot="10800000">
            <a:off x="2743200" y="4724401"/>
            <a:ext cx="6516116" cy="1305477"/>
          </a:xfrm>
          <a:prstGeom prst="bentConnector3">
            <a:avLst>
              <a:gd name="adj1" fmla="val 1001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050C904-5392-4FAD-AB44-9984650DAA34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5152945" y="-103982"/>
            <a:ext cx="776372" cy="47834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CE7A4E-53DE-4CAA-A970-C472AC0C4147}"/>
              </a:ext>
            </a:extLst>
          </p:cNvPr>
          <p:cNvCxnSpPr/>
          <p:nvPr/>
        </p:nvCxnSpPr>
        <p:spPr>
          <a:xfrm rot="10800000" flipV="1">
            <a:off x="3892297" y="2819400"/>
            <a:ext cx="5292775" cy="356506"/>
          </a:xfrm>
          <a:prstGeom prst="bentConnector3">
            <a:avLst>
              <a:gd name="adj1" fmla="val -2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996963E-EF67-463E-B75A-139766AAED04}"/>
              </a:ext>
            </a:extLst>
          </p:cNvPr>
          <p:cNvSpPr txBox="1"/>
          <p:nvPr/>
        </p:nvSpPr>
        <p:spPr>
          <a:xfrm>
            <a:off x="8603706" y="562976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Shell</a:t>
            </a:r>
          </a:p>
        </p:txBody>
      </p:sp>
    </p:spTree>
    <p:extLst>
      <p:ext uri="{BB962C8B-B14F-4D97-AF65-F5344CB8AC3E}">
        <p14:creationId xmlns:p14="http://schemas.microsoft.com/office/powerpoint/2010/main" val="401689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57" grpId="0"/>
      <p:bldP spid="1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0958525" cy="46482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Maybe the developers side-stepped all these pitfalls and implemented JWTs correctly.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Last resort: brute-force the password used to generate signatures.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This doesn’t apply when certs are used (RS256). 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Adobe Devanagari" panose="02040503050201020203" pitchFamily="18" charset="0"/>
                <a:sym typeface="Wingdings" panose="05000000000000000000" pitchFamily="2" charset="2"/>
              </a:rPr>
              <a:t></a:t>
            </a:r>
            <a:endParaRPr lang="en-US" sz="2000" dirty="0">
              <a:solidFill>
                <a:srgbClr val="FF0000"/>
              </a:solidFill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Good </a:t>
            </a:r>
            <a:r>
              <a:rPr lang="en-US" dirty="0" err="1"/>
              <a:t>ol</a:t>
            </a:r>
            <a:r>
              <a:rPr lang="en-US" dirty="0"/>
              <a:t>’ brute-forcing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</p:spTree>
    <p:extLst>
      <p:ext uri="{BB962C8B-B14F-4D97-AF65-F5344CB8AC3E}">
        <p14:creationId xmlns:p14="http://schemas.microsoft.com/office/powerpoint/2010/main" val="3575759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9DB4EB-670B-4DAD-BE1B-92055564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404" y="261732"/>
            <a:ext cx="3175000" cy="3175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Good </a:t>
            </a:r>
            <a:r>
              <a:rPr lang="en-US" dirty="0" err="1"/>
              <a:t>ol</a:t>
            </a:r>
            <a:r>
              <a:rPr lang="en-US" dirty="0"/>
              <a:t>’ brute-forcing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5D7C61-6A50-4B70-8834-97168D1C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52" y="2610005"/>
            <a:ext cx="1453896" cy="18196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4FEF95-FD27-4779-B2B8-18579BCD9BF3}"/>
              </a:ext>
            </a:extLst>
          </p:cNvPr>
          <p:cNvSpPr txBox="1"/>
          <p:nvPr/>
        </p:nvSpPr>
        <p:spPr>
          <a:xfrm>
            <a:off x="4692063" y="1407749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Login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F54FA4-7D20-4A28-A937-28F2AA5105D4}"/>
              </a:ext>
            </a:extLst>
          </p:cNvPr>
          <p:cNvSpPr txBox="1"/>
          <p:nvPr/>
        </p:nvSpPr>
        <p:spPr>
          <a:xfrm>
            <a:off x="5318204" y="2815068"/>
            <a:ext cx="388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ource Code Pro" panose="020B0509030403020204" pitchFamily="49" charset="0"/>
              </a:rPr>
              <a:t>{“alg”:”HS256”}.{</a:t>
            </a:r>
            <a:r>
              <a:rPr lang="en-US" sz="1600" dirty="0" err="1">
                <a:latin typeface="Source Code Pro" panose="020B0509030403020204" pitchFamily="49" charset="0"/>
              </a:rPr>
              <a:t>notadmin</a:t>
            </a:r>
            <a:r>
              <a:rPr lang="en-US" sz="1600" dirty="0">
                <a:latin typeface="Source Code Pro" panose="020B0509030403020204" pitchFamily="49" charset="0"/>
              </a:rPr>
              <a:t>}.sig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65A9D89-738E-451D-9DA8-E1188543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16" y="4419600"/>
            <a:ext cx="2334768" cy="195986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26E9C4D-D08A-43DF-80D6-01EF725BE0F1}"/>
              </a:ext>
            </a:extLst>
          </p:cNvPr>
          <p:cNvSpPr txBox="1"/>
          <p:nvPr/>
        </p:nvSpPr>
        <p:spPr>
          <a:xfrm>
            <a:off x="5620594" y="4604156"/>
            <a:ext cx="3517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ource Code Pro" panose="020B0509030403020204" pitchFamily="49" charset="0"/>
              </a:rPr>
              <a:t>{“alg”:”HS256”}.{</a:t>
            </a:r>
            <a:r>
              <a:rPr lang="en-US" sz="1600" dirty="0">
                <a:solidFill>
                  <a:schemeClr val="bg2"/>
                </a:solidFill>
                <a:latin typeface="Source Code Pro" panose="020B0509030403020204" pitchFamily="49" charset="0"/>
              </a:rPr>
              <a:t>admin</a:t>
            </a:r>
            <a:r>
              <a:rPr lang="en-US" sz="1600" dirty="0">
                <a:latin typeface="Source Code Pro" panose="020B0509030403020204" pitchFamily="49" charset="0"/>
              </a:rPr>
              <a:t>).</a:t>
            </a:r>
            <a:r>
              <a:rPr lang="en-US" sz="1600" dirty="0">
                <a:solidFill>
                  <a:schemeClr val="bg2"/>
                </a:solidFill>
                <a:latin typeface="Source Code Pro" panose="020B0509030403020204" pitchFamily="49" charset="0"/>
              </a:rPr>
              <a:t>sig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71FE039-2443-4779-837D-A25764D89088}"/>
              </a:ext>
            </a:extLst>
          </p:cNvPr>
          <p:cNvCxnSpPr>
            <a:cxnSpLocks/>
          </p:cNvCxnSpPr>
          <p:nvPr/>
        </p:nvCxnSpPr>
        <p:spPr>
          <a:xfrm>
            <a:off x="5145315" y="4429661"/>
            <a:ext cx="4151519" cy="619548"/>
          </a:xfrm>
          <a:prstGeom prst="bentConnector3">
            <a:avLst>
              <a:gd name="adj1" fmla="val 1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A9CC283B-7358-4269-8064-64BEFA790155}"/>
              </a:ext>
            </a:extLst>
          </p:cNvPr>
          <p:cNvCxnSpPr>
            <a:cxnSpLocks/>
            <a:endCxn id="19" idx="2"/>
          </p:cNvCxnSpPr>
          <p:nvPr/>
        </p:nvCxnSpPr>
        <p:spPr>
          <a:xfrm rot="10800000">
            <a:off x="4800600" y="4429661"/>
            <a:ext cx="4458716" cy="160022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050C904-5392-4FAD-AB44-9984650DAA34}"/>
              </a:ext>
            </a:extLst>
          </p:cNvPr>
          <p:cNvCxnSpPr>
            <a:cxnSpLocks/>
          </p:cNvCxnSpPr>
          <p:nvPr/>
        </p:nvCxnSpPr>
        <p:spPr>
          <a:xfrm flipV="1">
            <a:off x="4800600" y="1849230"/>
            <a:ext cx="2971802" cy="807075"/>
          </a:xfrm>
          <a:prstGeom prst="bentConnector3">
            <a:avLst>
              <a:gd name="adj1" fmla="val 3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CE7A4E-53DE-4CAA-A970-C472AC0C41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59025" y="2819399"/>
            <a:ext cx="3826048" cy="405841"/>
          </a:xfrm>
          <a:prstGeom prst="bentConnector3">
            <a:avLst>
              <a:gd name="adj1" fmla="val 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996963E-EF67-463E-B75A-139766AAED04}"/>
              </a:ext>
            </a:extLst>
          </p:cNvPr>
          <p:cNvSpPr txBox="1"/>
          <p:nvPr/>
        </p:nvSpPr>
        <p:spPr>
          <a:xfrm>
            <a:off x="5359025" y="5555153"/>
            <a:ext cx="4007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Signature checks out. Hi, admin!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0438A-2142-42BA-A5E8-0301F67D2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57" y="3128070"/>
            <a:ext cx="893066" cy="8961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B9098D-5C90-4175-AB15-53205B9B1B54}"/>
              </a:ext>
            </a:extLst>
          </p:cNvPr>
          <p:cNvCxnSpPr>
            <a:cxnSpLocks/>
          </p:cNvCxnSpPr>
          <p:nvPr/>
        </p:nvCxnSpPr>
        <p:spPr>
          <a:xfrm flipH="1">
            <a:off x="1447800" y="3236126"/>
            <a:ext cx="27959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5AA845-2C24-4F14-9687-B0B867521A5D}"/>
              </a:ext>
            </a:extLst>
          </p:cNvPr>
          <p:cNvSpPr txBox="1"/>
          <p:nvPr/>
        </p:nvSpPr>
        <p:spPr>
          <a:xfrm>
            <a:off x="1294067" y="2783103"/>
            <a:ext cx="3185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Offline brute-force attack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C7C210-A8E8-46A3-AC54-238B674977D9}"/>
              </a:ext>
            </a:extLst>
          </p:cNvPr>
          <p:cNvCxnSpPr/>
          <p:nvPr/>
        </p:nvCxnSpPr>
        <p:spPr>
          <a:xfrm>
            <a:off x="1447800" y="4024184"/>
            <a:ext cx="27959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25E026-97F9-4E73-9789-05AFDF40FD65}"/>
              </a:ext>
            </a:extLst>
          </p:cNvPr>
          <p:cNvSpPr txBox="1"/>
          <p:nvPr/>
        </p:nvSpPr>
        <p:spPr>
          <a:xfrm>
            <a:off x="1709495" y="3645678"/>
            <a:ext cx="2023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Secret = ‘secret’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296B16C-6FEC-46D1-B9D1-B0D2A2258D69}"/>
              </a:ext>
            </a:extLst>
          </p:cNvPr>
          <p:cNvCxnSpPr/>
          <p:nvPr/>
        </p:nvCxnSpPr>
        <p:spPr>
          <a:xfrm>
            <a:off x="5527548" y="4045788"/>
            <a:ext cx="3311652" cy="504999"/>
          </a:xfrm>
          <a:prstGeom prst="bentConnector3">
            <a:avLst>
              <a:gd name="adj1" fmla="val 998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9C8C6E-1CCC-4345-9931-96A106F21650}"/>
              </a:ext>
            </a:extLst>
          </p:cNvPr>
          <p:cNvSpPr txBox="1"/>
          <p:nvPr/>
        </p:nvSpPr>
        <p:spPr>
          <a:xfrm>
            <a:off x="6130026" y="3595495"/>
            <a:ext cx="2137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Sign with ‘secret’</a:t>
            </a:r>
          </a:p>
        </p:txBody>
      </p:sp>
    </p:spTree>
    <p:extLst>
      <p:ext uri="{BB962C8B-B14F-4D97-AF65-F5344CB8AC3E}">
        <p14:creationId xmlns:p14="http://schemas.microsoft.com/office/powerpoint/2010/main" val="36497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57" grpId="0"/>
      <p:bldP spid="116" grpId="0"/>
      <p:bldP spid="20" grpId="0"/>
      <p:bldP spid="26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0958525" cy="46482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Check whether the application verifies the signature.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Check whether the user can influence the signing algorithm.</a:t>
            </a:r>
          </a:p>
          <a:p>
            <a:pPr marL="430212" lvl="2" indent="-228600"/>
            <a:r>
              <a:rPr lang="en-US" sz="2000" dirty="0">
                <a:latin typeface="+mn-lt"/>
                <a:cs typeface="Adobe Devanagari" panose="02040503050201020203" pitchFamily="18" charset="0"/>
              </a:rPr>
              <a:t>Set it to “None.”</a:t>
            </a:r>
          </a:p>
          <a:p>
            <a:pPr marL="430212" lvl="2" indent="-228600"/>
            <a:r>
              <a:rPr lang="en-US" sz="2000" dirty="0">
                <a:latin typeface="+mn-lt"/>
                <a:cs typeface="Adobe Devanagari" panose="02040503050201020203" pitchFamily="18" charset="0"/>
              </a:rPr>
              <a:t>Change it from RS256 to HS256.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Does the header include the “kid” field?</a:t>
            </a:r>
          </a:p>
          <a:p>
            <a:pPr marL="430212" lvl="2" indent="-228600"/>
            <a:r>
              <a:rPr lang="en-US" sz="2000" dirty="0">
                <a:latin typeface="+mn-lt"/>
                <a:cs typeface="Adobe Devanagari" panose="02040503050201020203" pitchFamily="18" charset="0"/>
              </a:rPr>
              <a:t>Check for injection attacks.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Try to brute-force the passphrase used to create and validate signatures.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JWTs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34285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0958525" cy="46482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Nothing better than getting your hands dirty.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 err="1">
                <a:latin typeface="+mn-lt"/>
                <a:cs typeface="Adobe Devanagari" panose="02040503050201020203" pitchFamily="18" charset="0"/>
              </a:rPr>
              <a:t>Pentesterlab</a:t>
            </a:r>
            <a:r>
              <a:rPr lang="en-US" sz="2400" dirty="0">
                <a:latin typeface="+mn-lt"/>
                <a:cs typeface="Adobe Devanagari" panose="02040503050201020203" pitchFamily="18" charset="0"/>
              </a:rPr>
              <a:t> has exercises on all of the methods discussed here:</a:t>
            </a:r>
          </a:p>
          <a:p>
            <a:pPr marL="430212" lvl="2" indent="-228600"/>
            <a:r>
              <a:rPr lang="en-US" sz="2000" dirty="0">
                <a:latin typeface="+mn-lt"/>
                <a:cs typeface="Adobe Devanagari" panose="02040503050201020203" pitchFamily="18" charset="0"/>
              </a:rPr>
              <a:t>https://pentesterlab.com/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JWTs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331375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Exploiting 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58138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417A55E-8963-454F-898F-ACB279B82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36" y="1610696"/>
            <a:ext cx="3175000" cy="3175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0958525" cy="5334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JWTs are used for authentication, often in distributed architectures.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What Is a JSON Web Token (JWT)?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0441D-DEB8-4E0B-AC35-08415F755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666" y="3251881"/>
            <a:ext cx="1453896" cy="1819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AF34A2-1ED4-4928-B112-E3EA952B9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252" y="4622398"/>
            <a:ext cx="2334768" cy="1959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42503C-C371-48AE-9B84-5F02A20BB2A9}"/>
              </a:ext>
            </a:extLst>
          </p:cNvPr>
          <p:cNvSpPr txBox="1"/>
          <p:nvPr/>
        </p:nvSpPr>
        <p:spPr>
          <a:xfrm>
            <a:off x="8944817" y="5181987"/>
            <a:ext cx="1519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Application</a:t>
            </a:r>
          </a:p>
          <a:p>
            <a:r>
              <a:rPr lang="en-US" sz="2000" dirty="0">
                <a:latin typeface="+mj-lt"/>
              </a:rPr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22395-E63C-4CCA-BE27-EB6CB20C7DC3}"/>
              </a:ext>
            </a:extLst>
          </p:cNvPr>
          <p:cNvSpPr txBox="1"/>
          <p:nvPr/>
        </p:nvSpPr>
        <p:spPr>
          <a:xfrm>
            <a:off x="8944817" y="2803593"/>
            <a:ext cx="1936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Authentication</a:t>
            </a:r>
          </a:p>
          <a:p>
            <a:r>
              <a:rPr lang="en-US" sz="2000" dirty="0">
                <a:latin typeface="+mj-lt"/>
              </a:rPr>
              <a:t>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4A06BE-7CE2-42C0-B845-10DA69A5CA79}"/>
              </a:ext>
            </a:extLst>
          </p:cNvPr>
          <p:cNvSpPr txBox="1"/>
          <p:nvPr/>
        </p:nvSpPr>
        <p:spPr>
          <a:xfrm>
            <a:off x="688822" y="408569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User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0E4C724-9949-4094-96D2-F07675152562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4111725" y="898302"/>
            <a:ext cx="478469" cy="42286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CAA4EB-E3AB-47B1-8965-C49F717BC6F5}"/>
              </a:ext>
            </a:extLst>
          </p:cNvPr>
          <p:cNvCxnSpPr/>
          <p:nvPr/>
        </p:nvCxnSpPr>
        <p:spPr>
          <a:xfrm>
            <a:off x="3038334" y="4915263"/>
            <a:ext cx="3391916" cy="34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CD558CC-2C11-4117-8425-0F3083117AF4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2236614" y="5071537"/>
            <a:ext cx="4188968" cy="9189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51C8E9-6F89-404A-8878-F9FA6E7FB6ED}"/>
              </a:ext>
            </a:extLst>
          </p:cNvPr>
          <p:cNvCxnSpPr/>
          <p:nvPr/>
        </p:nvCxnSpPr>
        <p:spPr>
          <a:xfrm flipH="1">
            <a:off x="3003282" y="3756273"/>
            <a:ext cx="3346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8959DE-70B3-4B56-A5B5-D876A9528FA6}"/>
              </a:ext>
            </a:extLst>
          </p:cNvPr>
          <p:cNvSpPr txBox="1"/>
          <p:nvPr/>
        </p:nvSpPr>
        <p:spPr>
          <a:xfrm>
            <a:off x="2236613" y="2384673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1. Login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DE226D-3B09-4F62-BF73-CC5A2858B7F4}"/>
              </a:ext>
            </a:extLst>
          </p:cNvPr>
          <p:cNvSpPr txBox="1"/>
          <p:nvPr/>
        </p:nvSpPr>
        <p:spPr>
          <a:xfrm>
            <a:off x="3905822" y="3261201"/>
            <a:ext cx="2559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2. Cool, here’s a JWT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CA99EB-544E-4627-98C8-9E6BF3EA48A4}"/>
              </a:ext>
            </a:extLst>
          </p:cNvPr>
          <p:cNvSpPr txBox="1"/>
          <p:nvPr/>
        </p:nvSpPr>
        <p:spPr>
          <a:xfrm>
            <a:off x="2963562" y="4422343"/>
            <a:ext cx="253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3. Hey, I have a JWT.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755A25-3D02-4D72-BF4C-B2860484B0C5}"/>
              </a:ext>
            </a:extLst>
          </p:cNvPr>
          <p:cNvSpPr txBox="1"/>
          <p:nvPr/>
        </p:nvSpPr>
        <p:spPr>
          <a:xfrm>
            <a:off x="3052182" y="5488522"/>
            <a:ext cx="3645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4. Looks good; do your thing.</a:t>
            </a:r>
          </a:p>
        </p:txBody>
      </p:sp>
    </p:spTree>
    <p:extLst>
      <p:ext uri="{BB962C8B-B14F-4D97-AF65-F5344CB8AC3E}">
        <p14:creationId xmlns:p14="http://schemas.microsoft.com/office/powerpoint/2010/main" val="369374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0958525" cy="4572000"/>
          </a:xfrm>
        </p:spPr>
        <p:txBody>
          <a:bodyPr>
            <a:normAutofit fontScale="85000" lnSpcReduction="20000"/>
          </a:bodyPr>
          <a:lstStyle/>
          <a:p>
            <a:pPr marL="228600" lvl="1" indent="-228600"/>
            <a:r>
              <a:rPr lang="en-US" sz="2400" dirty="0" err="1">
                <a:solidFill>
                  <a:schemeClr val="bg2"/>
                </a:solidFill>
                <a:latin typeface="+mn-lt"/>
                <a:cs typeface="Adobe Devanagari" panose="02040503050201020203" pitchFamily="18" charset="0"/>
              </a:rPr>
              <a:t>header</a:t>
            </a:r>
            <a:r>
              <a:rPr lang="en-US" sz="2400" dirty="0" err="1">
                <a:latin typeface="+mn-lt"/>
                <a:cs typeface="Adobe Devanagari" panose="02040503050201020203" pitchFamily="18" charset="0"/>
              </a:rPr>
              <a:t>.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+mn-lt"/>
                <a:cs typeface="Adobe Devanagari" panose="02040503050201020203" pitchFamily="18" charset="0"/>
              </a:rPr>
              <a:t>payload</a:t>
            </a:r>
            <a:r>
              <a:rPr lang="en-US" sz="2400" dirty="0" err="1">
                <a:latin typeface="+mn-lt"/>
                <a:cs typeface="Adobe Devanagari" panose="02040503050201020203" pitchFamily="18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+mn-lt"/>
                <a:cs typeface="Adobe Devanagari" panose="02040503050201020203" pitchFamily="18" charset="0"/>
              </a:rPr>
              <a:t>signature</a:t>
            </a:r>
            <a:endParaRPr lang="en-US" sz="2400" dirty="0">
              <a:solidFill>
                <a:srgbClr val="7030A0"/>
              </a:solidFill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solidFill>
                  <a:schemeClr val="bg2"/>
                </a:solidFill>
                <a:latin typeface="+mn-lt"/>
                <a:cs typeface="Adobe Devanagari" panose="02040503050201020203" pitchFamily="18" charset="0"/>
              </a:rPr>
              <a:t>Header example</a:t>
            </a:r>
            <a:r>
              <a:rPr lang="en-US" sz="2400" dirty="0">
                <a:latin typeface="+mn-lt"/>
                <a:cs typeface="Adobe Devanagari" panose="02040503050201020203" pitchFamily="18" charset="0"/>
              </a:rPr>
              <a:t>: </a:t>
            </a:r>
          </a:p>
          <a:p>
            <a:pPr marL="430212" lvl="3" indent="0">
              <a:buNone/>
            </a:pPr>
            <a:r>
              <a:rPr lang="en-US" sz="1600" dirty="0">
                <a:latin typeface="+mn-lt"/>
                <a:cs typeface="Adobe Devanagari" panose="02040503050201020203" pitchFamily="18" charset="0"/>
              </a:rPr>
              <a:t>{“</a:t>
            </a:r>
            <a:r>
              <a:rPr lang="en-US" sz="1600" dirty="0" err="1">
                <a:latin typeface="+mn-lt"/>
                <a:cs typeface="Adobe Devanagari" panose="02040503050201020203" pitchFamily="18" charset="0"/>
              </a:rPr>
              <a:t>typ</a:t>
            </a:r>
            <a:r>
              <a:rPr lang="en-US" sz="1600" dirty="0">
                <a:latin typeface="+mn-lt"/>
                <a:cs typeface="Adobe Devanagari" panose="02040503050201020203" pitchFamily="18" charset="0"/>
              </a:rPr>
              <a:t>”: “JWT”,”</a:t>
            </a:r>
            <a:r>
              <a:rPr lang="en-US" sz="1600" dirty="0" err="1">
                <a:latin typeface="+mn-lt"/>
                <a:cs typeface="Adobe Devanagari" panose="02040503050201020203" pitchFamily="18" charset="0"/>
              </a:rPr>
              <a:t>alg</a:t>
            </a:r>
            <a:r>
              <a:rPr lang="en-US" sz="1600" dirty="0">
                <a:latin typeface="+mn-lt"/>
                <a:cs typeface="Adobe Devanagari" panose="02040503050201020203" pitchFamily="18" charset="0"/>
              </a:rPr>
              <a:t>”: “HS256”}</a:t>
            </a:r>
          </a:p>
          <a:p>
            <a:pPr marL="228600" lvl="1" indent="-228600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+mn-lt"/>
                <a:cs typeface="Adobe Devanagari" panose="02040503050201020203" pitchFamily="18" charset="0"/>
              </a:rPr>
              <a:t>Payload example</a:t>
            </a:r>
            <a:r>
              <a:rPr lang="en-US" sz="2400" dirty="0">
                <a:latin typeface="+mn-lt"/>
                <a:cs typeface="Adobe Devanagari" panose="02040503050201020203" pitchFamily="18" charset="0"/>
              </a:rPr>
              <a:t>: </a:t>
            </a:r>
          </a:p>
          <a:p>
            <a:pPr marL="430212" lvl="3" indent="0">
              <a:buNone/>
            </a:pPr>
            <a:r>
              <a:rPr lang="en-US" sz="1600" dirty="0">
                <a:latin typeface="+mn-lt"/>
                <a:cs typeface="Adobe Devanagari" panose="02040503050201020203" pitchFamily="18" charset="0"/>
              </a:rPr>
              <a:t>{“user”: “</a:t>
            </a:r>
            <a:r>
              <a:rPr lang="en-US" sz="1600" dirty="0" err="1">
                <a:latin typeface="+mn-lt"/>
                <a:cs typeface="Adobe Devanagari" panose="02040503050201020203" pitchFamily="18" charset="0"/>
              </a:rPr>
              <a:t>alice</a:t>
            </a:r>
            <a:r>
              <a:rPr lang="en-US" sz="1600" dirty="0">
                <a:latin typeface="+mn-lt"/>
                <a:cs typeface="Adobe Devanagari" panose="02040503050201020203" pitchFamily="18" charset="0"/>
              </a:rPr>
              <a:t>“, “admin": true}</a:t>
            </a:r>
          </a:p>
          <a:p>
            <a:pPr marL="228600" lvl="1" indent="-228600"/>
            <a:r>
              <a:rPr lang="en-US" sz="2400" dirty="0">
                <a:solidFill>
                  <a:srgbClr val="7030A0"/>
                </a:solidFill>
                <a:latin typeface="+mn-lt"/>
                <a:cs typeface="Adobe Devanagari" panose="02040503050201020203" pitchFamily="18" charset="0"/>
              </a:rPr>
              <a:t>Signature</a:t>
            </a:r>
            <a:r>
              <a:rPr lang="en-US" sz="2400" dirty="0">
                <a:latin typeface="+mn-lt"/>
                <a:cs typeface="Adobe Devanagari" panose="02040503050201020203" pitchFamily="18" charset="0"/>
              </a:rPr>
              <a:t>: </a:t>
            </a:r>
          </a:p>
          <a:p>
            <a:pPr marL="430212" lvl="3" indent="0">
              <a:buNone/>
            </a:pPr>
            <a:r>
              <a:rPr lang="en-US" sz="1600" dirty="0">
                <a:latin typeface="+mn-lt"/>
                <a:cs typeface="Adobe Devanagari" panose="02040503050201020203" pitchFamily="18" charset="0"/>
              </a:rPr>
              <a:t>data = base64urlEncode( header ) + “.” + base64urlEncode( payload )</a:t>
            </a:r>
          </a:p>
          <a:p>
            <a:pPr marL="430212" lvl="3" indent="0">
              <a:buNone/>
            </a:pPr>
            <a:r>
              <a:rPr lang="en-US" sz="1600" dirty="0">
                <a:latin typeface="+mn-lt"/>
                <a:cs typeface="Adobe Devanagari" panose="02040503050201020203" pitchFamily="18" charset="0"/>
              </a:rPr>
              <a:t>signature = Hash( data, secret );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Result:</a:t>
            </a:r>
          </a:p>
          <a:p>
            <a:pPr marL="430212" lvl="3" indent="0">
              <a:buNone/>
            </a:pPr>
            <a:r>
              <a:rPr lang="en-US" sz="1600" dirty="0">
                <a:solidFill>
                  <a:schemeClr val="tx1"/>
                </a:solidFill>
                <a:latin typeface="+mn-lt"/>
                <a:cs typeface="Adobe Devanagari" panose="02040503050201020203" pitchFamily="18" charset="0"/>
              </a:rPr>
              <a:t>JWT = </a:t>
            </a:r>
            <a:r>
              <a:rPr lang="en-US" sz="1600" dirty="0">
                <a:solidFill>
                  <a:schemeClr val="bg2"/>
                </a:solidFill>
                <a:latin typeface="+mn-lt"/>
                <a:cs typeface="Adobe Devanagari" panose="02040503050201020203" pitchFamily="18" charset="0"/>
              </a:rPr>
              <a:t>eyJhbGciOiJIUzI1NiIsInR5cCI6IkpXVCJ9</a:t>
            </a:r>
            <a:r>
              <a:rPr lang="en-US" sz="1600" dirty="0">
                <a:latin typeface="+mn-lt"/>
                <a:cs typeface="Adobe Devanagari" panose="02040503050201020203" pitchFamily="18" charset="0"/>
              </a:rPr>
              <a:t>.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+mn-lt"/>
                <a:cs typeface="Adobe Devanagari" panose="02040503050201020203" pitchFamily="18" charset="0"/>
              </a:rPr>
              <a:t>eyJ1c2VyIjoiYWxpY2UiLCJhZG1pbiI6dHJ1ZX0</a:t>
            </a:r>
            <a:r>
              <a:rPr lang="en-US" sz="1600" dirty="0">
                <a:latin typeface="+mn-lt"/>
                <a:cs typeface="Adobe Devanagari" panose="02040503050201020203" pitchFamily="18" charset="0"/>
              </a:rPr>
              <a:t>.</a:t>
            </a:r>
            <a:r>
              <a:rPr lang="en-US" sz="1600" dirty="0">
                <a:solidFill>
                  <a:srgbClr val="7030A0"/>
                </a:solidFill>
                <a:latin typeface="+mn-lt"/>
                <a:cs typeface="Adobe Devanagari" panose="02040503050201020203" pitchFamily="18" charset="0"/>
              </a:rPr>
              <a:t>iSFHKRV3JwdzW0WtvyBrtKD0fxT_0IVPCr0xwCTLKv8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Structure of a JWT</a:t>
            </a:r>
          </a:p>
        </p:txBody>
      </p:sp>
    </p:spTree>
    <p:extLst>
      <p:ext uri="{BB962C8B-B14F-4D97-AF65-F5344CB8AC3E}">
        <p14:creationId xmlns:p14="http://schemas.microsoft.com/office/powerpoint/2010/main" val="244174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1125742" cy="19050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JWTs </a:t>
            </a:r>
            <a:r>
              <a:rPr lang="en-US" sz="2400" b="1" dirty="0">
                <a:solidFill>
                  <a:schemeClr val="bg2"/>
                </a:solidFill>
                <a:latin typeface="+mn-lt"/>
                <a:cs typeface="Adobe Devanagari" panose="02040503050201020203" pitchFamily="18" charset="0"/>
              </a:rPr>
              <a:t>do not</a:t>
            </a:r>
            <a:r>
              <a:rPr lang="en-US" sz="2400" b="1" dirty="0">
                <a:latin typeface="+mn-lt"/>
                <a:cs typeface="Adobe Devanagari" panose="02040503050201020203" pitchFamily="18" charset="0"/>
              </a:rPr>
              <a:t> </a:t>
            </a:r>
            <a:r>
              <a:rPr lang="en-US" sz="2400" dirty="0">
                <a:latin typeface="+mn-lt"/>
                <a:cs typeface="Adobe Devanagari" panose="02040503050201020203" pitchFamily="18" charset="0"/>
              </a:rPr>
              <a:t>protect the confidentiality of information contained in them.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latin typeface="+mn-lt"/>
                <a:cs typeface="Adobe Devanagari" panose="02040503050201020203" pitchFamily="18" charset="0"/>
              </a:rPr>
              <a:t>Taking the JWT from the previous slide, we can just base64 decode to see the header and payload. 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Security of a JWT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72AA4-E2D9-4C20-8DEC-808B0E5F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05200"/>
            <a:ext cx="7036784" cy="2539697"/>
          </a:xfrm>
          <a:prstGeom prst="rect">
            <a:avLst/>
          </a:prstGeom>
          <a:ln w="3175">
            <a:solidFill>
              <a:srgbClr val="A6A8AC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FE4C6-A1D1-4800-87EA-74F7D92C30B5}"/>
              </a:ext>
            </a:extLst>
          </p:cNvPr>
          <p:cNvSpPr txBox="1"/>
          <p:nvPr/>
        </p:nvSpPr>
        <p:spPr>
          <a:xfrm>
            <a:off x="625430" y="3810000"/>
            <a:ext cx="39465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Adobe Devanagari" panose="02040503050201020203" pitchFamily="18" charset="0"/>
              </a:rPr>
              <a:t>However, the signature should prevent us from modifying the JWT in any way or from creating our own. 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AD81FE-F81F-419B-B6B6-7C4C7B55E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178" y="3519028"/>
            <a:ext cx="7036784" cy="2537741"/>
          </a:xfrm>
          <a:prstGeom prst="rect">
            <a:avLst/>
          </a:prstGeom>
          <a:ln w="3175">
            <a:solidFill>
              <a:srgbClr val="A6A8AC"/>
            </a:solidFill>
          </a:ln>
        </p:spPr>
      </p:pic>
    </p:spTree>
    <p:extLst>
      <p:ext uri="{BB962C8B-B14F-4D97-AF65-F5344CB8AC3E}">
        <p14:creationId xmlns:p14="http://schemas.microsoft.com/office/powerpoint/2010/main" val="179171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JWTs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we (sometimes) can</a:t>
            </a:r>
          </a:p>
        </p:txBody>
      </p:sp>
    </p:spTree>
    <p:extLst>
      <p:ext uri="{BB962C8B-B14F-4D97-AF65-F5344CB8AC3E}">
        <p14:creationId xmlns:p14="http://schemas.microsoft.com/office/powerpoint/2010/main" val="227308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1125742" cy="45720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cs typeface="Adobe Devanagari" panose="02040503050201020203" pitchFamily="18" charset="0"/>
              </a:rPr>
              <a:t>The signature is the only thing protecting the integrity of the JWT.</a:t>
            </a:r>
          </a:p>
          <a:p>
            <a:pPr marL="228600" lvl="1" indent="-228600"/>
            <a:endParaRPr lang="en-US" sz="2400" dirty="0"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cs typeface="Adobe Devanagari" panose="02040503050201020203" pitchFamily="18" charset="0"/>
              </a:rPr>
              <a:t>Verify that the application checks the validity of the signature.</a:t>
            </a:r>
          </a:p>
          <a:p>
            <a:pPr marL="430212" lvl="2" indent="-228600"/>
            <a:r>
              <a:rPr lang="en-US" sz="2000" dirty="0">
                <a:solidFill>
                  <a:schemeClr val="bg2"/>
                </a:solidFill>
                <a:cs typeface="Adobe Devanagari" panose="02040503050201020203" pitchFamily="18" charset="0"/>
              </a:rPr>
              <a:t>It definitely should.</a:t>
            </a:r>
          </a:p>
          <a:p>
            <a:pPr marL="0" lvl="1" indent="0">
              <a:buNone/>
            </a:pPr>
            <a:endParaRPr lang="en-US" sz="2400" dirty="0">
              <a:latin typeface="+mn-lt"/>
              <a:cs typeface="Adobe Devanagari" panose="02040503050201020203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No signature check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Exploiting JWTs</a:t>
            </a:r>
          </a:p>
        </p:txBody>
      </p:sp>
    </p:spTree>
    <p:extLst>
      <p:ext uri="{BB962C8B-B14F-4D97-AF65-F5344CB8AC3E}">
        <p14:creationId xmlns:p14="http://schemas.microsoft.com/office/powerpoint/2010/main" val="237639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417A55E-8963-454F-898F-ACB279B82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819" y="1238922"/>
            <a:ext cx="3175000" cy="3175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1. No signature check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Exploiting JWTs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0441D-DEB8-4E0B-AC35-08415F755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52" y="2855490"/>
            <a:ext cx="1453896" cy="1819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AF34A2-1ED4-4928-B112-E3EA952B9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935" y="4154699"/>
            <a:ext cx="2334768" cy="19598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4A06BE-7CE2-42C0-B845-10DA69A5CA79}"/>
              </a:ext>
            </a:extLst>
          </p:cNvPr>
          <p:cNvSpPr txBox="1"/>
          <p:nvPr/>
        </p:nvSpPr>
        <p:spPr>
          <a:xfrm>
            <a:off x="509608" y="3689306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User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0E4C724-9949-4094-96D2-F07675152562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5003890" y="-572008"/>
            <a:ext cx="481008" cy="63739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CAA4EB-E3AB-47B1-8965-C49F717BC6F5}"/>
              </a:ext>
            </a:extLst>
          </p:cNvPr>
          <p:cNvCxnSpPr>
            <a:cxnSpLocks/>
          </p:cNvCxnSpPr>
          <p:nvPr/>
        </p:nvCxnSpPr>
        <p:spPr>
          <a:xfrm>
            <a:off x="2859120" y="4518872"/>
            <a:ext cx="5682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CD558CC-2C11-4117-8425-0F3083117AF4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2057401" y="4675147"/>
            <a:ext cx="6409763" cy="91897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51C8E9-6F89-404A-8878-F9FA6E7FB6ED}"/>
              </a:ext>
            </a:extLst>
          </p:cNvPr>
          <p:cNvCxnSpPr>
            <a:cxnSpLocks/>
          </p:cNvCxnSpPr>
          <p:nvPr/>
        </p:nvCxnSpPr>
        <p:spPr>
          <a:xfrm flipH="1">
            <a:off x="2824068" y="3359882"/>
            <a:ext cx="5531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8959DE-70B3-4B56-A5B5-D876A9528FA6}"/>
              </a:ext>
            </a:extLst>
          </p:cNvPr>
          <p:cNvSpPr txBox="1"/>
          <p:nvPr/>
        </p:nvSpPr>
        <p:spPr>
          <a:xfrm>
            <a:off x="2057399" y="1988282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Login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DE226D-3B09-4F62-BF73-CC5A2858B7F4}"/>
              </a:ext>
            </a:extLst>
          </p:cNvPr>
          <p:cNvSpPr txBox="1"/>
          <p:nvPr/>
        </p:nvSpPr>
        <p:spPr>
          <a:xfrm>
            <a:off x="2812057" y="2974800"/>
            <a:ext cx="5662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{“typ”:”JWT”,”alg”:”HS256”}.{“user”:”</a:t>
            </a:r>
            <a:r>
              <a:rPr lang="en-US" sz="1400" dirty="0" err="1">
                <a:latin typeface="Source Code Pro" panose="020B0509030403020204" pitchFamily="49" charset="0"/>
              </a:rPr>
              <a:t>notadmin</a:t>
            </a:r>
            <a:r>
              <a:rPr lang="en-US" sz="1400" dirty="0">
                <a:latin typeface="Source Code Pro" panose="020B0509030403020204" pitchFamily="49" charset="0"/>
              </a:rPr>
              <a:t>”}.sig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CA99EB-544E-4627-98C8-9E6BF3EA48A4}"/>
              </a:ext>
            </a:extLst>
          </p:cNvPr>
          <p:cNvSpPr txBox="1"/>
          <p:nvPr/>
        </p:nvSpPr>
        <p:spPr>
          <a:xfrm>
            <a:off x="2673360" y="4146612"/>
            <a:ext cx="5339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{“typ”:”JWT”,”alg”:”HS256”}.{“</a:t>
            </a:r>
            <a:r>
              <a:rPr lang="en-US" sz="1400" dirty="0" err="1">
                <a:latin typeface="Source Code Pro" panose="020B0509030403020204" pitchFamily="49" charset="0"/>
              </a:rPr>
              <a:t>user”:”</a:t>
            </a:r>
            <a:r>
              <a:rPr lang="en-US" sz="1400" dirty="0" err="1">
                <a:solidFill>
                  <a:schemeClr val="bg2"/>
                </a:solidFill>
                <a:latin typeface="Source Code Pro" panose="020B0509030403020204" pitchFamily="49" charset="0"/>
              </a:rPr>
              <a:t>admin</a:t>
            </a:r>
            <a:r>
              <a:rPr lang="en-US" sz="1400" dirty="0">
                <a:latin typeface="Source Code Pro" panose="020B0509030403020204" pitchFamily="49" charset="0"/>
              </a:rPr>
              <a:t>”}.sig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755A25-3D02-4D72-BF4C-B2860484B0C5}"/>
              </a:ext>
            </a:extLst>
          </p:cNvPr>
          <p:cNvSpPr txBox="1"/>
          <p:nvPr/>
        </p:nvSpPr>
        <p:spPr>
          <a:xfrm>
            <a:off x="3970302" y="5116663"/>
            <a:ext cx="4727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I didn’t check the signature. Hi, admin!</a:t>
            </a:r>
          </a:p>
        </p:txBody>
      </p:sp>
    </p:spTree>
    <p:extLst>
      <p:ext uri="{BB962C8B-B14F-4D97-AF65-F5344CB8AC3E}">
        <p14:creationId xmlns:p14="http://schemas.microsoft.com/office/powerpoint/2010/main" val="176088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23874" y="1600200"/>
            <a:ext cx="11125742" cy="4572000"/>
          </a:xfrm>
        </p:spPr>
        <p:txBody>
          <a:bodyPr>
            <a:normAutofit/>
          </a:bodyPr>
          <a:lstStyle/>
          <a:p>
            <a:pPr marL="228600" lvl="1" indent="-228600"/>
            <a:r>
              <a:rPr lang="en-US" sz="2400" dirty="0">
                <a:cs typeface="Adobe Devanagari" panose="02040503050201020203" pitchFamily="18" charset="0"/>
              </a:rPr>
              <a:t>JWTs can be signed with different algorithms:</a:t>
            </a:r>
          </a:p>
          <a:p>
            <a:pPr marL="430212" lvl="2" indent="-228600"/>
            <a:r>
              <a:rPr lang="en-US" sz="2000" dirty="0">
                <a:cs typeface="Adobe Devanagari" panose="02040503050201020203" pitchFamily="18" charset="0"/>
              </a:rPr>
              <a:t>RSA-based</a:t>
            </a:r>
          </a:p>
          <a:p>
            <a:pPr marL="430212" lvl="2" indent="-228600"/>
            <a:r>
              <a:rPr lang="en-US" sz="2000" dirty="0">
                <a:cs typeface="Adobe Devanagari" panose="02040503050201020203" pitchFamily="18" charset="0"/>
              </a:rPr>
              <a:t>Elliptic curves</a:t>
            </a:r>
          </a:p>
          <a:p>
            <a:pPr marL="430212" lvl="2" indent="-228600"/>
            <a:r>
              <a:rPr lang="en-US" sz="2000" dirty="0">
                <a:cs typeface="Adobe Devanagari" panose="02040503050201020203" pitchFamily="18" charset="0"/>
              </a:rPr>
              <a:t>HMAC</a:t>
            </a:r>
          </a:p>
          <a:p>
            <a:pPr marL="430212" lvl="2" indent="-228600"/>
            <a:r>
              <a:rPr lang="en-US" sz="2000" dirty="0">
                <a:solidFill>
                  <a:schemeClr val="bg2"/>
                </a:solidFill>
                <a:cs typeface="Adobe Devanagari" panose="02040503050201020203" pitchFamily="18" charset="0"/>
              </a:rPr>
              <a:t>None</a:t>
            </a:r>
          </a:p>
          <a:p>
            <a:pPr marL="228600" lvl="1" indent="-228600"/>
            <a:endParaRPr lang="en-US" sz="2400" dirty="0">
              <a:cs typeface="Adobe Devanagari" panose="02040503050201020203" pitchFamily="18" charset="0"/>
            </a:endParaRPr>
          </a:p>
          <a:p>
            <a:pPr marL="228600" lvl="1" indent="-228600"/>
            <a:r>
              <a:rPr lang="en-US" sz="2400" dirty="0">
                <a:cs typeface="Adobe Devanagari" panose="02040503050201020203" pitchFamily="18" charset="0"/>
              </a:rPr>
              <a:t>See if the application allows users to set the algorithm for the signature.</a:t>
            </a:r>
          </a:p>
          <a:p>
            <a:pPr marL="430212" lvl="2" indent="-228600"/>
            <a:r>
              <a:rPr lang="en-US" sz="2000" dirty="0">
                <a:solidFill>
                  <a:schemeClr val="bg2"/>
                </a:solidFill>
                <a:cs typeface="Adobe Devanagari" panose="02040503050201020203" pitchFamily="18" charset="0"/>
              </a:rPr>
              <a:t>It definitely shouldn’t. </a:t>
            </a:r>
          </a:p>
          <a:p>
            <a:pPr marL="430212" lvl="2" indent="-228600"/>
            <a:r>
              <a:rPr lang="en-US" sz="2000" dirty="0">
                <a:solidFill>
                  <a:schemeClr val="bg2"/>
                </a:solidFill>
                <a:cs typeface="Adobe Devanagari" panose="02040503050201020203" pitchFamily="18" charset="0"/>
              </a:rPr>
              <a:t>It even more definitely shouldn’t allow the user to set it to “None.”</a:t>
            </a:r>
          </a:p>
          <a:p>
            <a:pPr marL="228600" lvl="1" indent="-228600"/>
            <a:endParaRPr lang="en-US" sz="2400" dirty="0">
              <a:latin typeface="+mn-lt"/>
              <a:cs typeface="Adobe Devanagari" panose="02040503050201020203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“Alg”: “None”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Exploiting JWTs</a:t>
            </a:r>
          </a:p>
        </p:txBody>
      </p:sp>
    </p:spTree>
    <p:extLst>
      <p:ext uri="{BB962C8B-B14F-4D97-AF65-F5344CB8AC3E}">
        <p14:creationId xmlns:p14="http://schemas.microsoft.com/office/powerpoint/2010/main" val="2894704631"/>
      </p:ext>
    </p:extLst>
  </p:cSld>
  <p:clrMapOvr>
    <a:masterClrMapping/>
  </p:clrMapOvr>
</p:sld>
</file>

<file path=ppt/theme/theme1.xml><?xml version="1.0" encoding="utf-8"?>
<a:theme xmlns:a="http://schemas.openxmlformats.org/drawingml/2006/main" name="Bishop Fox PPT Theme">
  <a:themeElements>
    <a:clrScheme name="Bishop Fox">
      <a:dk1>
        <a:srgbClr val="1F2426"/>
      </a:dk1>
      <a:lt1>
        <a:sysClr val="window" lastClr="FFFFFF"/>
      </a:lt1>
      <a:dk2>
        <a:srgbClr val="434A51"/>
      </a:dk2>
      <a:lt2>
        <a:srgbClr val="D14126"/>
      </a:lt2>
      <a:accent1>
        <a:srgbClr val="FF0000"/>
      </a:accent1>
      <a:accent2>
        <a:srgbClr val="FF5F00"/>
      </a:accent2>
      <a:accent3>
        <a:srgbClr val="FFCD00"/>
      </a:accent3>
      <a:accent4>
        <a:srgbClr val="009F2C"/>
      </a:accent4>
      <a:accent5>
        <a:srgbClr val="007CBF"/>
      </a:accent5>
      <a:accent6>
        <a:srgbClr val="7030A0"/>
      </a:accent6>
      <a:hlink>
        <a:srgbClr val="007CBF"/>
      </a:hlink>
      <a:folHlink>
        <a:srgbClr val="007CBF"/>
      </a:folHlink>
    </a:clrScheme>
    <a:fontScheme name="BF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 - Client Name - Project Name - Executive Outbrief - Template - v2.potx" id="{D1420C84-EFAD-43A1-83A2-C7BACA2F09DE}" vid="{626D73FA-6631-4FF1-8CF5-712C30FD24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BF - Client Name - Project Name - Executive Outbrief - Template - v2</Template>
  <TotalTime>827</TotalTime>
  <Words>2236</Words>
  <Application>Microsoft Office PowerPoint</Application>
  <PresentationFormat>Widescreen</PresentationFormat>
  <Paragraphs>339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Courier New</vt:lpstr>
      <vt:lpstr>Courier</vt:lpstr>
      <vt:lpstr>Wingdings</vt:lpstr>
      <vt:lpstr>Arial</vt:lpstr>
      <vt:lpstr>Proxima Nova Rg</vt:lpstr>
      <vt:lpstr>Adobe Devanagari</vt:lpstr>
      <vt:lpstr>Open Sans</vt:lpstr>
      <vt:lpstr>Calibri</vt:lpstr>
      <vt:lpstr>Source Code Pro</vt:lpstr>
      <vt:lpstr>MS PGothic</vt:lpstr>
      <vt:lpstr>Proxima Nova Regular</vt:lpstr>
      <vt:lpstr>Glegoo</vt:lpstr>
      <vt:lpstr>Bishop Fox PPT Theme</vt:lpstr>
      <vt:lpstr>  Exploiting JSON Web Tokens</vt:lpstr>
      <vt:lpstr>What is a JSON Web Token?</vt:lpstr>
      <vt:lpstr>The Basics</vt:lpstr>
      <vt:lpstr>The Basics</vt:lpstr>
      <vt:lpstr>The Basics</vt:lpstr>
      <vt:lpstr>Exploiting JWTs</vt:lpstr>
      <vt:lpstr>1. No signature check</vt:lpstr>
      <vt:lpstr>1. No signature check</vt:lpstr>
      <vt:lpstr>2. “Alg”: “None”</vt:lpstr>
      <vt:lpstr>2. “Alg”: “None”</vt:lpstr>
      <vt:lpstr>3. Changing Alg from RS256 to HS256</vt:lpstr>
      <vt:lpstr>3. Changing Alg from RS256 to HS256</vt:lpstr>
      <vt:lpstr>3. Changing Alg from RS256 to HS256</vt:lpstr>
      <vt:lpstr>4. Key Identifier (kid) Injection</vt:lpstr>
      <vt:lpstr>4. Key Identifier (kid) Injection – Directory Traversal</vt:lpstr>
      <vt:lpstr>4. Key Identifier (kid) Injection – Directory Traversal</vt:lpstr>
      <vt:lpstr>4. Key Identifier (kid) Injection – SQL Injection</vt:lpstr>
      <vt:lpstr>4. Key Identifier (kid) Injection – SQL Injection</vt:lpstr>
      <vt:lpstr>4. Key Identifier (kid) Injection – Command Injection</vt:lpstr>
      <vt:lpstr>4. Key Identifier (kid) Injection – Command Injection</vt:lpstr>
      <vt:lpstr>5. Good ol’ brute-forcing</vt:lpstr>
      <vt:lpstr>5. Good ol’ brute-forcing</vt:lpstr>
      <vt:lpstr>Exploiting JWTs</vt:lpstr>
      <vt:lpstr>Exploiting JWTs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 FREE TO USE THE TEXT AND BOXES TO COPY THE COLORS</dc:title>
  <dc:creator>Gerben Kleijn</dc:creator>
  <cp:lastModifiedBy>Gerben Kleijn</cp:lastModifiedBy>
  <cp:revision>48</cp:revision>
  <dcterms:created xsi:type="dcterms:W3CDTF">2018-06-18T16:06:41Z</dcterms:created>
  <dcterms:modified xsi:type="dcterms:W3CDTF">2018-10-10T16:45:02Z</dcterms:modified>
</cp:coreProperties>
</file>